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8" r:id="rId2"/>
    <p:sldId id="260" r:id="rId3"/>
    <p:sldId id="266" r:id="rId4"/>
    <p:sldId id="267" r:id="rId5"/>
    <p:sldId id="323" r:id="rId6"/>
    <p:sldId id="268" r:id="rId7"/>
    <p:sldId id="270" r:id="rId8"/>
    <p:sldId id="271" r:id="rId9"/>
    <p:sldId id="274" r:id="rId10"/>
    <p:sldId id="318" r:id="rId11"/>
    <p:sldId id="277" r:id="rId12"/>
    <p:sldId id="278" r:id="rId13"/>
    <p:sldId id="279" r:id="rId14"/>
    <p:sldId id="281" r:id="rId15"/>
    <p:sldId id="285" r:id="rId16"/>
    <p:sldId id="286" r:id="rId17"/>
    <p:sldId id="288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3" r:id="rId29"/>
    <p:sldId id="319" r:id="rId30"/>
    <p:sldId id="320" r:id="rId31"/>
    <p:sldId id="321" r:id="rId32"/>
    <p:sldId id="32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80"/>
    <a:srgbClr val="FF33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1FD3E-889E-443C-879B-3E5F0F35403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04D44-D5B2-424E-8632-02C4CB52A7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20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4D44-D5B2-424E-8632-02C4CB52A7D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645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E1C2871-6990-4653-A4A2-8886BF497D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DD464-640F-4818-B97A-826B13C66B68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D8E94-8248-41CE-BBE1-4FA462C9E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0"/>
            <a:ext cx="7007225" cy="1009650"/>
          </a:xfrm>
        </p:spPr>
        <p:txBody>
          <a:bodyPr/>
          <a:lstStyle/>
          <a:p>
            <a:r>
              <a:rPr lang="ru-RU" sz="2800" b="1" dirty="0">
                <a:latin typeface="Palatino Linotype" pitchFamily="18" charset="0"/>
              </a:rPr>
              <a:t>НАСТАВНА ЈЕДИНИЦА </a:t>
            </a:r>
            <a:r>
              <a:rPr lang="sr-Cyrl-RS" sz="2800" b="1" dirty="0" smtClean="0">
                <a:latin typeface="Palatino Linotype" pitchFamily="18" charset="0"/>
              </a:rPr>
              <a:t>5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76872"/>
            <a:ext cx="9144000" cy="936104"/>
          </a:xfrm>
        </p:spPr>
        <p:txBody>
          <a:bodyPr>
            <a:normAutofit/>
          </a:bodyPr>
          <a:lstStyle/>
          <a:p>
            <a:pPr algn="r">
              <a:buFont typeface="Wingdings" pitchFamily="2" charset="2"/>
              <a:buNone/>
            </a:pPr>
            <a:r>
              <a:rPr lang="ru-RU" sz="4000" b="1" i="1" dirty="0" smtClean="0">
                <a:solidFill>
                  <a:srgbClr val="800080"/>
                </a:solidFill>
                <a:latin typeface="Palatino Linotype" pitchFamily="18" charset="0"/>
              </a:rPr>
              <a:t>Хуморални </a:t>
            </a:r>
            <a:r>
              <a:rPr lang="ru-RU" sz="4000" b="1" i="1" dirty="0">
                <a:solidFill>
                  <a:srgbClr val="800080"/>
                </a:solidFill>
                <a:latin typeface="Palatino Linotype" pitchFamily="18" charset="0"/>
              </a:rPr>
              <a:t>имунски одговор</a:t>
            </a:r>
          </a:p>
          <a:p>
            <a:pPr algn="r">
              <a:buFont typeface="Wingdings" pitchFamily="2" charset="2"/>
              <a:buNone/>
            </a:pPr>
            <a:endParaRPr lang="ru-RU" sz="4000" b="1" i="1" dirty="0">
              <a:solidFill>
                <a:srgbClr val="800080"/>
              </a:solidFill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endParaRPr lang="ru-RU" sz="4000" b="1" i="1" dirty="0">
              <a:solidFill>
                <a:srgbClr val="800080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3850" y="47244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CS" sz="2400" b="1" i="1" smtClean="0">
                <a:latin typeface="Palatino Linotype" pitchFamily="18" charset="0"/>
              </a:rPr>
              <a:t>Активација В лимфоцита и продукција антитела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44624"/>
            <a:ext cx="9145588" cy="865187"/>
          </a:xfrm>
        </p:spPr>
        <p:txBody>
          <a:bodyPr/>
          <a:lstStyle/>
          <a:p>
            <a:r>
              <a:rPr lang="sr-Cyrl-CS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МИГРАЦИЈА и ИНТЕРАКЦИЈА </a:t>
            </a:r>
            <a:r>
              <a:rPr lang="en-US" sz="2400" b="1" dirty="0" smtClean="0">
                <a:latin typeface="Palatino Linotype" pitchFamily="18" charset="0"/>
              </a:rPr>
              <a:t>CD4+Th </a:t>
            </a:r>
            <a:r>
              <a:rPr lang="sr-Cyrl-CS" sz="2400" b="1" dirty="0">
                <a:latin typeface="Palatino Linotype" pitchFamily="18" charset="0"/>
              </a:rPr>
              <a:t>и В лимфоцита у одговору на </a:t>
            </a:r>
            <a:r>
              <a:rPr lang="sr-Cyrl-C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протеинске (Т зависне) </a:t>
            </a:r>
            <a:r>
              <a:rPr lang="sr-Cyrl-CS" sz="2400" b="1" dirty="0">
                <a:latin typeface="Palatino Linotype" pitchFamily="18" charset="0"/>
              </a:rPr>
              <a:t>антигене</a:t>
            </a:r>
            <a:r>
              <a:rPr lang="en-US" sz="2400" b="1" dirty="0">
                <a:solidFill>
                  <a:srgbClr val="FFFFCC"/>
                </a:solidFill>
                <a:latin typeface="Palatino Linotype" pitchFamily="18" charset="0"/>
              </a:rPr>
              <a:t> 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17463" y="5661248"/>
            <a:ext cx="9109074" cy="101981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sr-Cyrl-CS" sz="2000" dirty="0" smtClean="0">
                <a:latin typeface="Palatino Linotype" pitchFamily="18" charset="0"/>
              </a:rPr>
              <a:t>Ефекторски </a:t>
            </a:r>
            <a:r>
              <a:rPr lang="en-US" sz="2000" dirty="0">
                <a:latin typeface="Palatino Linotype" pitchFamily="18" charset="0"/>
              </a:rPr>
              <a:t>CD4+T </a:t>
            </a:r>
            <a:r>
              <a:rPr lang="sr-Cyrl-CS" sz="2000" dirty="0" smtClean="0">
                <a:latin typeface="Palatino Linotype" pitchFamily="18" charset="0"/>
              </a:rPr>
              <a:t>лимфоцити</a:t>
            </a:r>
            <a:r>
              <a:rPr lang="en-US" sz="2000" dirty="0" smtClean="0">
                <a:latin typeface="Palatino Linotype" pitchFamily="18" charset="0"/>
              </a:rPr>
              <a:t> </a:t>
            </a:r>
            <a:r>
              <a:rPr lang="sr-Cyrl-CS" sz="2000" dirty="0" smtClean="0">
                <a:latin typeface="Palatino Linotype" pitchFamily="18" charset="0"/>
              </a:rPr>
              <a:t>губе </a:t>
            </a:r>
            <a:r>
              <a:rPr lang="sr-Cyrl-CS" sz="2000" dirty="0">
                <a:latin typeface="Palatino Linotype" pitchFamily="18" charset="0"/>
              </a:rPr>
              <a:t>експресију </a:t>
            </a:r>
            <a:r>
              <a:rPr lang="en-US" sz="2000" dirty="0">
                <a:latin typeface="Palatino Linotype" pitchFamily="18" charset="0"/>
              </a:rPr>
              <a:t>CCR7 </a:t>
            </a:r>
            <a:r>
              <a:rPr lang="sr-Cyrl-CS" sz="2000" dirty="0">
                <a:latin typeface="Palatino Linotype" pitchFamily="18" charset="0"/>
              </a:rPr>
              <a:t>и </a:t>
            </a:r>
            <a:r>
              <a:rPr lang="sr-Cyrl-CS" sz="2000" dirty="0" smtClean="0">
                <a:latin typeface="Palatino Linotype" pitchFamily="18" charset="0"/>
              </a:rPr>
              <a:t>мигрирају већином </a:t>
            </a:r>
            <a:r>
              <a:rPr lang="sr-Cyrl-CS" sz="2000" dirty="0">
                <a:latin typeface="Palatino Linotype" pitchFamily="18" charset="0"/>
              </a:rPr>
              <a:t>на места уласка </a:t>
            </a:r>
            <a:r>
              <a:rPr lang="sr-Cyrl-CS" sz="2000" dirty="0" smtClean="0">
                <a:latin typeface="Palatino Linotype" pitchFamily="18" charset="0"/>
              </a:rPr>
              <a:t>антигена, </a:t>
            </a:r>
            <a:r>
              <a:rPr lang="sr-Cyrl-CS" sz="2000" dirty="0">
                <a:latin typeface="Palatino Linotype" pitchFamily="18" charset="0"/>
              </a:rPr>
              <a:t>а мањи број у сусрет В лимфоцитима према ивицама лимфних фоликула.</a:t>
            </a: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10942"/>
            <a:ext cx="8570976" cy="4901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5588" cy="576263"/>
          </a:xfrm>
        </p:spPr>
        <p:txBody>
          <a:bodyPr/>
          <a:lstStyle/>
          <a:p>
            <a:r>
              <a:rPr lang="sr-Cyrl-C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 лимфоцит ПРИКАЗУЈЕ пептид </a:t>
            </a:r>
            <a:r>
              <a:rPr lang="en-U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CD4+Th</a:t>
            </a:r>
            <a:r>
              <a:rPr lang="sr-Cyrl-C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лимфоцитима</a:t>
            </a:r>
            <a:endParaRPr lang="en-US" sz="24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60032" y="908720"/>
            <a:ext cx="4249043" cy="590483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20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2000" b="1" dirty="0">
                <a:latin typeface="Palatino Linotype" pitchFamily="18" charset="0"/>
              </a:rPr>
              <a:t>В лимфоцити су веома ефикасне </a:t>
            </a:r>
            <a:r>
              <a:rPr lang="sr-Cyrl-CS" sz="2000" b="1" dirty="0" smtClean="0">
                <a:latin typeface="Palatino Linotype" pitchFamily="18" charset="0"/>
              </a:rPr>
              <a:t>АРС, </a:t>
            </a:r>
            <a:r>
              <a:rPr lang="sr-Cyrl-CS" sz="2000" b="1" dirty="0">
                <a:latin typeface="Palatino Linotype" pitchFamily="18" charset="0"/>
              </a:rPr>
              <a:t>али само за антигене које специфично препознају и способне су да активирају (експримирају В7) </a:t>
            </a:r>
            <a:r>
              <a:rPr lang="sr-Cyrl-CS" sz="2000" b="1" dirty="0" smtClean="0">
                <a:latin typeface="Palatino Linotype" pitchFamily="18" charset="0"/>
              </a:rPr>
              <a:t>ефекторске, </a:t>
            </a:r>
            <a:r>
              <a:rPr lang="sr-Cyrl-CS" sz="2000" b="1" dirty="0">
                <a:latin typeface="Palatino Linotype" pitchFamily="18" charset="0"/>
              </a:rPr>
              <a:t>али не и наивне Т</a:t>
            </a:r>
            <a:r>
              <a:rPr lang="en-US" sz="2000" b="1" dirty="0">
                <a:latin typeface="Palatino Linotype" pitchFamily="18" charset="0"/>
              </a:rPr>
              <a:t>h </a:t>
            </a:r>
            <a:r>
              <a:rPr lang="sr-Cyrl-CS" sz="2000" b="1" dirty="0">
                <a:latin typeface="Palatino Linotype" pitchFamily="18" charset="0"/>
              </a:rPr>
              <a:t>лимфоците.</a:t>
            </a:r>
            <a:endParaRPr lang="en-US" sz="20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2000" b="1" dirty="0">
              <a:solidFill>
                <a:srgbClr val="FF9900"/>
              </a:solidFill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Активација специфичног клона В лимфоцита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sz="2000" b="1" dirty="0">
              <a:latin typeface="Palatino Linotype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sr-Cyrl-CS" sz="2000" b="1" dirty="0">
                <a:latin typeface="Palatino Linotype" pitchFamily="18" charset="0"/>
              </a:rPr>
              <a:t>Специфичност </a:t>
            </a:r>
            <a:r>
              <a:rPr lang="en-US" sz="2000" b="1" dirty="0">
                <a:latin typeface="Palatino Linotype" pitchFamily="18" charset="0"/>
              </a:rPr>
              <a:t>BCR</a:t>
            </a:r>
            <a:r>
              <a:rPr lang="sr-Cyrl-CS" sz="2000" b="1" dirty="0">
                <a:latin typeface="Palatino Linotype" pitchFamily="18" charset="0"/>
              </a:rPr>
              <a:t>-а за антиген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sr-Cyrl-CS" sz="2000" b="1" dirty="0">
                <a:latin typeface="Palatino Linotype" pitchFamily="18" charset="0"/>
              </a:rPr>
              <a:t>Фагоцитоза посредована </a:t>
            </a:r>
            <a:r>
              <a:rPr lang="en-US" sz="2000" b="1" dirty="0" smtClean="0">
                <a:latin typeface="Palatino Linotype" pitchFamily="18" charset="0"/>
              </a:rPr>
              <a:t>BCR</a:t>
            </a:r>
            <a:r>
              <a:rPr lang="sr-Cyrl-CS" sz="2000" b="1" dirty="0" smtClean="0">
                <a:latin typeface="Palatino Linotype" pitchFamily="18" charset="0"/>
              </a:rPr>
              <a:t>–ом</a:t>
            </a:r>
            <a:endParaRPr lang="sr-Cyrl-CS" sz="2000" b="1" dirty="0">
              <a:latin typeface="Palatino Linotype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sr-Cyrl-CS" sz="2000" b="1" dirty="0">
                <a:latin typeface="Palatino Linotype" pitchFamily="18" charset="0"/>
              </a:rPr>
              <a:t>Цитокини и </a:t>
            </a:r>
            <a:r>
              <a:rPr lang="en-US" sz="2000" b="1" dirty="0">
                <a:latin typeface="Palatino Linotype" pitchFamily="18" charset="0"/>
              </a:rPr>
              <a:t>CD40L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76263"/>
            <a:ext cx="4248472" cy="618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0" y="116632"/>
            <a:ext cx="9144000" cy="720725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CD4+Th</a:t>
            </a:r>
            <a:r>
              <a:rPr lang="sr-Cyrl-C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костимулаторима и цитокинима </a:t>
            </a:r>
            <a:r>
              <a:rPr lang="sr-Cyrl-CS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ДОДАТНО </a:t>
            </a:r>
            <a:r>
              <a:rPr lang="sr-Cyrl-C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АКТИВИРА В лимфоцит... </a:t>
            </a:r>
            <a:endParaRPr lang="en-US" sz="24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2930" y="980728"/>
            <a:ext cx="9121070" cy="252028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900" b="1" dirty="0">
                <a:latin typeface="Palatino Linotype" pitchFamily="18" charset="0"/>
              </a:rPr>
              <a:t>...тако што експримира </a:t>
            </a:r>
            <a:r>
              <a:rPr lang="en-U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CD40L </a:t>
            </a:r>
            <a:endParaRPr lang="sr-Cyrl-CS" sz="19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900" b="1" dirty="0">
                <a:latin typeface="Palatino Linotype" pitchFamily="18" charset="0"/>
              </a:rPr>
              <a:t>...и тако што секретује 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цитокине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19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900" b="1" dirty="0">
                <a:latin typeface="Palatino Linotype" pitchFamily="18" charset="0"/>
              </a:rPr>
              <a:t>Ангажовање </a:t>
            </a:r>
            <a:r>
              <a:rPr lang="en-US" sz="1900" b="1" dirty="0">
                <a:latin typeface="Palatino Linotype" pitchFamily="18" charset="0"/>
              </a:rPr>
              <a:t>CD40</a:t>
            </a:r>
            <a:r>
              <a:rPr lang="sr-Cyrl-CS" sz="19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CS" sz="1900" b="1" dirty="0">
                <a:latin typeface="Palatino Linotype" pitchFamily="18" charset="0"/>
              </a:rPr>
              <a:t>испоручује В лимфоцитима пролиферативни сигнал као и сигнал за 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синтезу антитела, промену класе и сазревање афинитета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19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900" b="1" dirty="0">
                <a:latin typeface="Palatino Linotype" pitchFamily="18" charset="0"/>
              </a:rPr>
              <a:t>Цитокини 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појачавају овај </a:t>
            </a:r>
            <a:r>
              <a:rPr lang="sr-Cyrl-CS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сигнал, </a:t>
            </a:r>
            <a:r>
              <a:rPr lang="sr-Cyrl-CS" sz="1900" b="1" dirty="0">
                <a:latin typeface="Palatino Linotype" pitchFamily="18" charset="0"/>
              </a:rPr>
              <a:t>али га и модулирају тако што 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утичу на класу </a:t>
            </a:r>
            <a:r>
              <a:rPr lang="sr-Cyrl-CS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антитела, 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али и на сазревање афинитета</a:t>
            </a:r>
            <a:endParaRPr lang="en-US" sz="19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284984"/>
            <a:ext cx="7924800" cy="3310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44624"/>
            <a:ext cx="9074150" cy="720824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CD4+Th</a:t>
            </a:r>
            <a:r>
              <a:rPr lang="sr-Cyrl-C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индукује </a:t>
            </a:r>
            <a:r>
              <a:rPr lang="sr-Cyrl-CS" sz="24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ПРОМЕНУ КЛАСЕ </a:t>
            </a:r>
            <a:r>
              <a:rPr lang="sr-Cyrl-C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антитела које синтетише В лимфоцит </a:t>
            </a:r>
            <a:endParaRPr lang="en-US" sz="24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24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24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1800" b="1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5229200"/>
            <a:ext cx="9144000" cy="1628800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800080"/>
            </a:solidFill>
          </a:ln>
        </p:spPr>
        <p:txBody>
          <a:bodyPr>
            <a:normAutofit lnSpcReduction="10000"/>
          </a:bodyPr>
          <a:lstStyle/>
          <a:p>
            <a:pPr marL="0" indent="0" algn="r">
              <a:lnSpc>
                <a:spcPct val="80000"/>
              </a:lnSpc>
              <a:buFont typeface="Wingdings" pitchFamily="2" charset="2"/>
              <a:buNone/>
            </a:pPr>
            <a:endParaRPr lang="sr-Cyrl-CS" sz="19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 marL="0" indent="0" algn="r">
              <a:lnSpc>
                <a:spcPct val="80000"/>
              </a:lnSpc>
              <a:buFont typeface="Wingdings" pitchFamily="2" charset="2"/>
              <a:buNone/>
            </a:pPr>
            <a:r>
              <a:rPr lang="sr-Cyrl-CS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Промена 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класе омогућује прилагођавање хуморалног одговора врсти </a:t>
            </a:r>
            <a:r>
              <a:rPr lang="sr-Cyrl-CS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микроорганизама.</a:t>
            </a:r>
          </a:p>
          <a:p>
            <a:pPr marL="0" indent="0" algn="r">
              <a:lnSpc>
                <a:spcPct val="80000"/>
              </a:lnSpc>
              <a:buFont typeface="Wingdings" pitchFamily="2" charset="2"/>
              <a:buNone/>
            </a:pPr>
            <a:endParaRPr lang="sr-Cyrl-CS" sz="19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 marL="0" indent="0" algn="r">
              <a:lnSpc>
                <a:spcPct val="80000"/>
              </a:lnSpc>
              <a:buFont typeface="Wingdings" pitchFamily="2" charset="2"/>
              <a:buNone/>
            </a:pP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Промену класе иницира контакт </a:t>
            </a:r>
            <a:r>
              <a:rPr lang="en-U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CD40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(В)</a:t>
            </a:r>
            <a:r>
              <a:rPr lang="en-U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– CD40 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лиганд (Т</a:t>
            </a:r>
            <a:r>
              <a:rPr lang="sr-Cyrl-CS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), 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 усмеравају различити цитокини. </a:t>
            </a:r>
            <a:endParaRPr lang="en-US" sz="19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793289"/>
            <a:ext cx="6480720" cy="442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44450"/>
            <a:ext cx="9074150" cy="720725"/>
          </a:xfrm>
        </p:spPr>
        <p:txBody>
          <a:bodyPr>
            <a:normAutofit/>
          </a:bodyPr>
          <a:lstStyle/>
          <a:p>
            <a:pPr algn="l"/>
            <a:r>
              <a:rPr lang="sr-Cyrl-CS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САЗРЕВАЊЕ АФИНИТЕТА антитела</a:t>
            </a:r>
            <a:r>
              <a:rPr lang="en-US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…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84764"/>
            <a:ext cx="9096509" cy="3008332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latin typeface="Palatino Linotype" pitchFamily="18" charset="0"/>
              </a:rPr>
              <a:t>…</a:t>
            </a:r>
            <a:r>
              <a:rPr lang="sr-Cyrl-CS" sz="2400" b="1" dirty="0">
                <a:latin typeface="Palatino Linotype" pitchFamily="18" charset="0"/>
              </a:rPr>
              <a:t>је процес којим се повећава афинитет антитела произведених у одговору на </a:t>
            </a: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протеинск</a:t>
            </a:r>
            <a:r>
              <a:rPr lang="en-U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</a:t>
            </a:r>
            <a:r>
              <a:rPr lang="sr-Cyrl-CS" sz="2400" b="1" dirty="0">
                <a:solidFill>
                  <a:schemeClr val="accent2">
                    <a:lumMod val="75000"/>
                  </a:schemeClr>
                </a:solidFill>
                <a:latin typeface="Palatino Linotype" pitchFamily="18" charset="0"/>
              </a:rPr>
              <a:t> 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антиген</a:t>
            </a:r>
            <a:r>
              <a:rPr lang="en-US" sz="2400" b="1" dirty="0">
                <a:latin typeface="Palatino Linotype" pitchFamily="18" charset="0"/>
              </a:rPr>
              <a:t>e</a:t>
            </a:r>
            <a:r>
              <a:rPr lang="sr-Cyrl-CS" sz="2400" b="1" dirty="0">
                <a:latin typeface="Palatino Linotype" pitchFamily="18" charset="0"/>
              </a:rPr>
              <a:t> код поновљеног или продуженог 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излагања истом </a:t>
            </a:r>
            <a:r>
              <a:rPr lang="sr-Cyrl-CS" sz="2400" b="1" dirty="0" smtClean="0">
                <a:latin typeface="Palatino Linotype" pitchFamily="18" charset="0"/>
              </a:rPr>
              <a:t>антигену.</a:t>
            </a:r>
            <a:endParaRPr lang="en-US" sz="2400" b="1" dirty="0">
              <a:latin typeface="Palatino Linotype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b="1" dirty="0">
              <a:latin typeface="Palatino Linotype" pitchFamily="18" charset="0"/>
            </a:endParaRP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...је стога важан за </a:t>
            </a: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перзистентне </a:t>
            </a:r>
            <a:r>
              <a:rPr lang="sr-Cyrl-CS" sz="2400" b="1" dirty="0">
                <a:latin typeface="Palatino Linotype" pitchFamily="18" charset="0"/>
              </a:rPr>
              <a:t>и 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рекурентне</a:t>
            </a:r>
            <a:r>
              <a:rPr lang="sr-Cyrl-CS" sz="2400" b="1" dirty="0">
                <a:latin typeface="Palatino Linotype" pitchFamily="18" charset="0"/>
              </a:rPr>
              <a:t> </a:t>
            </a:r>
            <a:r>
              <a:rPr lang="sr-Cyrl-CS" sz="2400" b="1" dirty="0" smtClean="0">
                <a:latin typeface="Palatino Linotype" pitchFamily="18" charset="0"/>
              </a:rPr>
              <a:t>инфекције.</a:t>
            </a:r>
            <a:endParaRPr lang="sr-Cyrl-CS" sz="2400" b="1" dirty="0">
              <a:latin typeface="Palatino Linotype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889" y="4509120"/>
            <a:ext cx="91090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У</a:t>
            </a:r>
            <a:r>
              <a:rPr lang="sr-Cyrl-CS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основи овог процеса је селекција соматских тачкастих хипермутација гена за </a:t>
            </a:r>
            <a:r>
              <a:rPr lang="en-U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CDR </a:t>
            </a:r>
            <a:r>
              <a:rPr lang="sr-Cyrl-CS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регионе.</a:t>
            </a:r>
            <a:endParaRPr lang="sr-Cyrl-CS" sz="2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Мутације ових региона зависе од Т</a:t>
            </a:r>
            <a:r>
              <a:rPr lang="en-U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h </a:t>
            </a: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лимфоцита,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 селекцију пожељних мутација обавља </a:t>
            </a:r>
            <a:r>
              <a:rPr lang="en-U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FDC.</a:t>
            </a: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endParaRPr lang="en-US" sz="2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558800"/>
          </a:xfrm>
        </p:spPr>
        <p:txBody>
          <a:bodyPr>
            <a:normAutofit/>
          </a:bodyPr>
          <a:lstStyle/>
          <a:p>
            <a:r>
              <a:rPr lang="sr-Cyrl-CS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Хуморални одговор на Т</a:t>
            </a:r>
            <a:r>
              <a:rPr lang="sr-Cyrl-CS" sz="28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– независне </a:t>
            </a:r>
            <a:r>
              <a:rPr lang="sr-Cyrl-CS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антигене:</a:t>
            </a:r>
            <a:endParaRPr lang="en-US" sz="28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13" y="1196752"/>
            <a:ext cx="9107487" cy="5328691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sr-Cyrl-CS" sz="27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Знамо </a:t>
            </a:r>
            <a:r>
              <a:rPr lang="sr-Cyrl-CS" sz="27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да...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sr-Cyrl-CS" sz="2700" b="1" i="1" dirty="0">
              <a:solidFill>
                <a:srgbClr val="FFFF00"/>
              </a:solidFill>
              <a:latin typeface="Palatino Linotype" pitchFamily="18" charset="0"/>
            </a:endParaRP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sr-Cyrl-CS" sz="2700" b="1" dirty="0">
                <a:latin typeface="Palatino Linotype" pitchFamily="18" charset="0"/>
              </a:rPr>
              <a:t>...у одговору на ове антигене не учествују Т </a:t>
            </a:r>
            <a:r>
              <a:rPr lang="sr-Cyrl-CS" sz="2700" b="1" dirty="0" smtClean="0">
                <a:latin typeface="Palatino Linotype" pitchFamily="18" charset="0"/>
              </a:rPr>
              <a:t>лимфоцити јер </a:t>
            </a:r>
            <a:r>
              <a:rPr lang="sr-Cyrl-CS" sz="2700" b="1" dirty="0">
                <a:latin typeface="Palatino Linotype" pitchFamily="18" charset="0"/>
              </a:rPr>
              <a:t>они </a:t>
            </a:r>
            <a:r>
              <a:rPr lang="sr-Cyrl-CS" sz="2700" b="1" i="1" dirty="0">
                <a:latin typeface="Palatino Linotype" pitchFamily="18" charset="0"/>
              </a:rPr>
              <a:t>виде</a:t>
            </a:r>
            <a:r>
              <a:rPr lang="sr-Cyrl-CS" sz="2700" b="1" dirty="0">
                <a:latin typeface="Palatino Linotype" pitchFamily="18" charset="0"/>
              </a:rPr>
              <a:t> само пептиде</a:t>
            </a: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endParaRPr lang="sr-Cyrl-CS" sz="2700" b="1" i="1" dirty="0">
              <a:latin typeface="Palatino Linotype" pitchFamily="18" charset="0"/>
            </a:endParaRP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sr-Cyrl-CS" sz="2700" b="1" dirty="0">
                <a:latin typeface="Palatino Linotype" pitchFamily="18" charset="0"/>
              </a:rPr>
              <a:t>...су Т-независни </a:t>
            </a:r>
            <a:r>
              <a:rPr lang="sr-Cyrl-CS" sz="2700" b="1" dirty="0" smtClean="0">
                <a:latin typeface="Palatino Linotype" pitchFamily="18" charset="0"/>
              </a:rPr>
              <a:t>антигени</a:t>
            </a:r>
            <a:r>
              <a:rPr lang="sr-Cyrl-CS" sz="2700" b="1" dirty="0">
                <a:latin typeface="Palatino Linotype" pitchFamily="18" charset="0"/>
              </a:rPr>
              <a:t>: полисахариди, липиди, липополисахариди, нуклеинске </a:t>
            </a:r>
            <a:r>
              <a:rPr lang="sr-Cyrl-CS" sz="2700" b="1" dirty="0" smtClean="0">
                <a:latin typeface="Palatino Linotype" pitchFamily="18" charset="0"/>
              </a:rPr>
              <a:t>киселине...</a:t>
            </a:r>
            <a:endParaRPr lang="sr-Cyrl-CS" sz="2700" b="1" dirty="0">
              <a:latin typeface="Palatino Linotype" pitchFamily="18" charset="0"/>
            </a:endParaRP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endParaRPr lang="sr-Cyrl-CS" sz="2700" b="1" dirty="0">
              <a:latin typeface="Palatino Linotype" pitchFamily="18" charset="0"/>
            </a:endParaRP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sr-Cyrl-CS" sz="2700" b="1" dirty="0">
                <a:latin typeface="Palatino Linotype" pitchFamily="18" charset="0"/>
              </a:rPr>
              <a:t>...многе </a:t>
            </a:r>
            <a:r>
              <a:rPr lang="sr-Cyrl-CS" sz="2700" b="1" dirty="0" smtClean="0">
                <a:latin typeface="Palatino Linotype" pitchFamily="18" charset="0"/>
              </a:rPr>
              <a:t>бактерије </a:t>
            </a:r>
            <a:r>
              <a:rPr lang="sr-Cyrl-CS" sz="2700" b="1" dirty="0">
                <a:latin typeface="Palatino Linotype" pitchFamily="18" charset="0"/>
              </a:rPr>
              <a:t>поседују ове антигене у својим </a:t>
            </a: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sr-Cyrl-CS" sz="2700" b="1" dirty="0">
                <a:latin typeface="Palatino Linotype" pitchFamily="18" charset="0"/>
              </a:rPr>
              <a:t>овојницама и да су у одбрани од њих </a:t>
            </a:r>
            <a:r>
              <a:rPr lang="sr-Cyrl-CS" sz="2700" b="1" dirty="0" smtClean="0">
                <a:latin typeface="Palatino Linotype" pitchFamily="18" charset="0"/>
              </a:rPr>
              <a:t>битна антитела </a:t>
            </a:r>
            <a:r>
              <a:rPr lang="sr-Cyrl-CS" sz="2700" b="1" dirty="0">
                <a:latin typeface="Palatino Linotype" pitchFamily="18" charset="0"/>
              </a:rPr>
              <a:t>која олакшавају фагоцитозу и активирају комплемент </a:t>
            </a:r>
            <a:endParaRPr lang="en-US" sz="27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228184" y="1124744"/>
            <a:ext cx="2886760" cy="515719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endParaRPr lang="sr-Cyrl-CS" sz="1800" b="1" dirty="0">
              <a:solidFill>
                <a:srgbClr val="FFFF00"/>
              </a:solidFill>
              <a:latin typeface="Palatino Linotype" pitchFamily="18" charset="0"/>
            </a:endParaRPr>
          </a:p>
          <a:p>
            <a:pPr marL="0" indent="0">
              <a:buFont typeface="Wingdings" pitchFamily="2" charset="2"/>
              <a:buNone/>
            </a:pPr>
            <a:endParaRPr lang="sr-Cyrl-CS" sz="1800" b="1" dirty="0">
              <a:solidFill>
                <a:srgbClr val="FFFF00"/>
              </a:solidFill>
              <a:latin typeface="Palatino Linotype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sr-Cyrl-CS" sz="1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 лимфоцити </a:t>
            </a:r>
            <a:r>
              <a:rPr lang="sr-Cyrl-CS" sz="1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маргиналне </a:t>
            </a:r>
            <a:r>
              <a:rPr lang="sr-Cyrl-CS" sz="1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зоне </a:t>
            </a:r>
            <a:r>
              <a:rPr lang="sr-Cyrl-CS" sz="1800" b="1" dirty="0">
                <a:latin typeface="Palatino Linotype" pitchFamily="18" charset="0"/>
              </a:rPr>
              <a:t>слезине су </a:t>
            </a:r>
            <a:r>
              <a:rPr lang="sr-Cyrl-CS" sz="1800" b="1" dirty="0" smtClean="0">
                <a:latin typeface="Palatino Linotype" pitchFamily="18" charset="0"/>
              </a:rPr>
              <a:t>одговорни </a:t>
            </a:r>
            <a:r>
              <a:rPr lang="sr-Cyrl-CS" sz="1800" b="1" dirty="0">
                <a:latin typeface="Palatino Linotype" pitchFamily="18" charset="0"/>
              </a:rPr>
              <a:t>за хуморални имунски одговор на Т – независне антигене пореклом из крви.</a:t>
            </a:r>
          </a:p>
          <a:p>
            <a:pPr marL="0" indent="0">
              <a:buFont typeface="Wingdings" pitchFamily="2" charset="2"/>
              <a:buNone/>
            </a:pPr>
            <a:endParaRPr lang="sr-Cyrl-CS" sz="1800" b="1" dirty="0">
              <a:latin typeface="Palatino Linotype" pitchFamily="18" charset="0"/>
            </a:endParaRPr>
          </a:p>
          <a:p>
            <a:pPr marL="0" indent="0">
              <a:buFont typeface="Wingdings" pitchFamily="2" charset="2"/>
              <a:buNone/>
            </a:pPr>
            <a:endParaRPr lang="sr-Cyrl-CS" sz="1800" b="1" dirty="0">
              <a:latin typeface="Palatino Linotype" pitchFamily="18" charset="0"/>
            </a:endParaRPr>
          </a:p>
          <a:p>
            <a:pPr marL="0" indent="0">
              <a:buFont typeface="Wingdings" pitchFamily="2" charset="2"/>
              <a:buNone/>
            </a:pPr>
            <a:endParaRPr lang="sr-Cyrl-CS" sz="1800" b="1" dirty="0">
              <a:latin typeface="Palatino Linotype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sr-Cyrl-CS" sz="1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В-1 лимфоцити </a:t>
            </a:r>
            <a:r>
              <a:rPr lang="sr-Cyrl-CS" sz="1800" b="1" dirty="0">
                <a:latin typeface="Palatino Linotype" pitchFamily="18" charset="0"/>
              </a:rPr>
              <a:t>одговарају на Т – независне антигене у слузницама и </a:t>
            </a:r>
            <a:r>
              <a:rPr lang="sr-Cyrl-CS" sz="1800" b="1" dirty="0" smtClean="0">
                <a:latin typeface="Palatino Linotype" pitchFamily="18" charset="0"/>
              </a:rPr>
              <a:t>перитонеуму.</a:t>
            </a:r>
            <a:endParaRPr lang="en-US" sz="1800" b="1" dirty="0">
              <a:latin typeface="Palatino Linotype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1430" y="116632"/>
            <a:ext cx="91554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Особине хуморалног имунског одговора на Т </a:t>
            </a:r>
            <a:r>
              <a:rPr lang="en-US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sr-Cyrl-RS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зависне и </a:t>
            </a:r>
            <a:endParaRPr lang="en-US" sz="2400" b="1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sr-Cyrl-RS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en-US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</a:t>
            </a:r>
            <a:r>
              <a:rPr lang="sr-Cyrl-RS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независне антигене</a:t>
            </a:r>
            <a:endParaRPr lang="en-US" sz="24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48" y="928207"/>
            <a:ext cx="6243032" cy="5913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sz="3200" b="1" dirty="0">
                <a:solidFill>
                  <a:schemeClr val="bg2">
                    <a:lumMod val="50000"/>
                  </a:schemeClr>
                </a:solidFill>
                <a:latin typeface="Palatino Linotype" pitchFamily="18" charset="0"/>
              </a:rPr>
              <a:t>Ефекторски механизми хуморалне имуности</a:t>
            </a:r>
            <a:endParaRPr lang="en-US" sz="3200" b="1" dirty="0">
              <a:solidFill>
                <a:schemeClr val="bg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933825"/>
            <a:ext cx="9144000" cy="2924175"/>
          </a:xfrm>
        </p:spPr>
        <p:txBody>
          <a:bodyPr/>
          <a:lstStyle/>
          <a:p>
            <a:pPr algn="r"/>
            <a:r>
              <a:rPr lang="sr-Cyrl-CS" sz="2400" b="1" i="1" dirty="0">
                <a:solidFill>
                  <a:srgbClr val="800080"/>
                </a:solidFill>
                <a:latin typeface="Palatino Linotype" pitchFamily="18" charset="0"/>
              </a:rPr>
              <a:t>Елиминација екстрацелуларних микроорганизама и токсина</a:t>
            </a:r>
          </a:p>
          <a:p>
            <a:pPr algn="l"/>
            <a:endParaRPr lang="sr-Cyrl-CS" sz="2400" b="1" i="1" dirty="0">
              <a:solidFill>
                <a:srgbClr val="800080"/>
              </a:solidFill>
              <a:latin typeface="Palatino Linotype" pitchFamily="18" charset="0"/>
            </a:endParaRPr>
          </a:p>
          <a:p>
            <a:pPr algn="r"/>
            <a:r>
              <a:rPr lang="sr-Cyrl-CS" sz="2400" b="1" i="1" dirty="0">
                <a:solidFill>
                  <a:srgbClr val="800080"/>
                </a:solidFill>
                <a:latin typeface="Palatino Linotype" pitchFamily="18" charset="0"/>
              </a:rPr>
              <a:t>Еф</a:t>
            </a:r>
            <a:r>
              <a:rPr lang="sr-Cyrl-BA" sz="2400" b="1" i="1" dirty="0">
                <a:solidFill>
                  <a:srgbClr val="800080"/>
                </a:solidFill>
                <a:latin typeface="Palatino Linotype" pitchFamily="18" charset="0"/>
              </a:rPr>
              <a:t>е</a:t>
            </a:r>
            <a:r>
              <a:rPr lang="sr-Cyrl-CS" sz="2400" b="1" i="1" dirty="0">
                <a:solidFill>
                  <a:srgbClr val="800080"/>
                </a:solidFill>
                <a:latin typeface="Palatino Linotype" pitchFamily="18" charset="0"/>
              </a:rPr>
              <a:t>кторске функције антитела</a:t>
            </a:r>
            <a:endParaRPr lang="en-US" sz="2400" b="1" i="1" dirty="0">
              <a:solidFill>
                <a:srgbClr val="80008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08590" cy="765175"/>
          </a:xfrm>
        </p:spPr>
        <p:txBody>
          <a:bodyPr>
            <a:noAutofit/>
          </a:bodyPr>
          <a:lstStyle/>
          <a:p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Особине антитела које су битне за њихове ефекторске функциј</a:t>
            </a:r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latin typeface="Palatino Linotype" pitchFamily="18" charset="0"/>
              </a:rPr>
              <a:t>е</a:t>
            </a:r>
            <a:endParaRPr lang="en-US" sz="2800" b="1" dirty="0">
              <a:solidFill>
                <a:schemeClr val="bg2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28775"/>
            <a:ext cx="8640960" cy="4581525"/>
          </a:xfrm>
        </p:spPr>
        <p:txBody>
          <a:bodyPr>
            <a:normAutofit/>
          </a:bodyPr>
          <a:lstStyle/>
          <a:p>
            <a:pPr marL="365125" indent="-365125">
              <a:lnSpc>
                <a:spcPct val="80000"/>
              </a:lnSpc>
              <a:buFont typeface="Wingdings" pitchFamily="2" charset="2"/>
              <a:buNone/>
            </a:pPr>
            <a:endParaRPr lang="sr-Cyrl-CS" sz="2600" b="1" dirty="0">
              <a:latin typeface="Palatino Linotype" pitchFamily="18" charset="0"/>
            </a:endParaRPr>
          </a:p>
          <a:p>
            <a:pPr marL="365125" indent="-365125">
              <a:lnSpc>
                <a:spcPct val="80000"/>
              </a:lnSpc>
            </a:pPr>
            <a:endParaRPr lang="sr-Cyrl-CS" sz="2600" b="1" dirty="0">
              <a:latin typeface="Palatino Linotype" pitchFamily="18" charset="0"/>
            </a:endParaRPr>
          </a:p>
          <a:p>
            <a:pPr marL="0" indent="0" algn="r">
              <a:lnSpc>
                <a:spcPct val="80000"/>
              </a:lnSpc>
              <a:buClr>
                <a:schemeClr val="bg2">
                  <a:lumMod val="25000"/>
                </a:schemeClr>
              </a:buClr>
              <a:buNone/>
            </a:pPr>
            <a:r>
              <a:rPr lang="sr-Cyrl-CS" sz="2600" dirty="0">
                <a:latin typeface="Palatino Linotype" pitchFamily="18" charset="0"/>
              </a:rPr>
              <a:t>Антитела делују, у читавом организму, на местима удаљеним од места стварања</a:t>
            </a:r>
          </a:p>
          <a:p>
            <a:pPr marL="0" indent="0" algn="r">
              <a:lnSpc>
                <a:spcPct val="80000"/>
              </a:lnSpc>
              <a:buClr>
                <a:schemeClr val="bg2">
                  <a:lumMod val="25000"/>
                </a:schemeClr>
              </a:buClr>
              <a:buNone/>
            </a:pPr>
            <a:endParaRPr lang="sr-Cyrl-CS" sz="2600" dirty="0">
              <a:latin typeface="Palatino Linotype" pitchFamily="18" charset="0"/>
            </a:endParaRPr>
          </a:p>
          <a:p>
            <a:pPr marL="0" indent="0" algn="r">
              <a:lnSpc>
                <a:spcPct val="80000"/>
              </a:lnSpc>
              <a:buClr>
                <a:schemeClr val="bg2">
                  <a:lumMod val="25000"/>
                </a:schemeClr>
              </a:buClr>
              <a:buNone/>
            </a:pPr>
            <a:endParaRPr lang="sr-Cyrl-CS" sz="2600" dirty="0">
              <a:latin typeface="Palatino Linotype" pitchFamily="18" charset="0"/>
            </a:endParaRPr>
          </a:p>
          <a:p>
            <a:pPr marL="0" indent="0" algn="r">
              <a:lnSpc>
                <a:spcPct val="80000"/>
              </a:lnSpc>
              <a:buClr>
                <a:schemeClr val="bg2">
                  <a:lumMod val="25000"/>
                </a:schemeClr>
              </a:buClr>
              <a:buNone/>
            </a:pPr>
            <a:endParaRPr lang="sr-Cyrl-CS" sz="2600" dirty="0">
              <a:latin typeface="Palatino Linotype" pitchFamily="18" charset="0"/>
            </a:endParaRPr>
          </a:p>
          <a:p>
            <a:pPr marL="0" indent="0" algn="r">
              <a:lnSpc>
                <a:spcPct val="80000"/>
              </a:lnSpc>
              <a:buClr>
                <a:schemeClr val="bg2">
                  <a:lumMod val="25000"/>
                </a:schemeClr>
              </a:buClr>
              <a:buNone/>
            </a:pPr>
            <a:r>
              <a:rPr lang="sr-Cyrl-CS" sz="2600" dirty="0">
                <a:latin typeface="Palatino Linotype" pitchFamily="18" charset="0"/>
              </a:rPr>
              <a:t>Протективна антитела која настају у току </a:t>
            </a:r>
            <a:r>
              <a:rPr lang="sr-Cyrl-CS" sz="2600" b="1" dirty="0">
                <a:solidFill>
                  <a:srgbClr val="FF0000"/>
                </a:solidFill>
                <a:latin typeface="Palatino Linotype" pitchFamily="18" charset="0"/>
              </a:rPr>
              <a:t>примарног</a:t>
            </a:r>
            <a:r>
              <a:rPr lang="sr-Cyrl-CS" sz="2600" dirty="0">
                <a:solidFill>
                  <a:srgbClr val="800080"/>
                </a:solidFill>
                <a:latin typeface="Palatino Linotype" pitchFamily="18" charset="0"/>
              </a:rPr>
              <a:t> </a:t>
            </a:r>
            <a:r>
              <a:rPr lang="sr-Cyrl-CS" sz="2600" dirty="0">
                <a:latin typeface="Palatino Linotype" pitchFamily="18" charset="0"/>
              </a:rPr>
              <a:t>одговора производе се у већој количини и током сваког наредног (</a:t>
            </a:r>
            <a:r>
              <a:rPr lang="sr-Cyrl-CS" sz="2600" b="1" dirty="0">
                <a:solidFill>
                  <a:srgbClr val="FF0000"/>
                </a:solidFill>
                <a:latin typeface="Palatino Linotype" pitchFamily="18" charset="0"/>
              </a:rPr>
              <a:t>секундарног</a:t>
            </a:r>
            <a:r>
              <a:rPr lang="sr-Cyrl-CS" sz="2600" dirty="0">
                <a:latin typeface="Palatino Linotype" pitchFamily="18" charset="0"/>
              </a:rPr>
              <a:t>) одговора на исти антиген (дугоживећи плазмоцити и меморијски В лимфоцити)</a:t>
            </a:r>
          </a:p>
          <a:p>
            <a:pPr marL="365125" indent="-365125">
              <a:lnSpc>
                <a:spcPct val="80000"/>
              </a:lnSpc>
              <a:buFont typeface="Wingdings" pitchFamily="2" charset="2"/>
              <a:buNone/>
            </a:pPr>
            <a:endParaRPr lang="en-US" sz="26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3375"/>
            <a:ext cx="8158361" cy="765175"/>
          </a:xfrm>
        </p:spPr>
        <p:txBody>
          <a:bodyPr>
            <a:noAutofit/>
          </a:bodyPr>
          <a:lstStyle/>
          <a:p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Особине антитела које су битне за њихове ефекторске функције</a:t>
            </a:r>
            <a:endParaRPr lang="en-US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123950"/>
            <a:ext cx="8784976" cy="5689600"/>
          </a:xfrm>
        </p:spPr>
        <p:txBody>
          <a:bodyPr/>
          <a:lstStyle/>
          <a:p>
            <a:pPr marL="365125" indent="-365125">
              <a:lnSpc>
                <a:spcPct val="80000"/>
              </a:lnSpc>
              <a:buFont typeface="Wingdings" pitchFamily="2" charset="2"/>
              <a:buNone/>
            </a:pPr>
            <a:endParaRPr lang="en-US" sz="3600" b="1" dirty="0">
              <a:latin typeface="Palatino Linotype" pitchFamily="18" charset="0"/>
            </a:endParaRPr>
          </a:p>
          <a:p>
            <a:pPr marL="365125" indent="-365125">
              <a:lnSpc>
                <a:spcPct val="80000"/>
              </a:lnSpc>
              <a:buFont typeface="Wingdings" pitchFamily="2" charset="2"/>
              <a:buNone/>
            </a:pPr>
            <a:endParaRPr lang="sr-Cyrl-CS" sz="3600" b="1" dirty="0">
              <a:latin typeface="Palatino Linotype" pitchFamily="18" charset="0"/>
            </a:endParaRPr>
          </a:p>
          <a:p>
            <a:pPr marL="0" indent="0" algn="r">
              <a:lnSpc>
                <a:spcPct val="80000"/>
              </a:lnSpc>
              <a:buClr>
                <a:schemeClr val="bg2">
                  <a:lumMod val="25000"/>
                </a:schemeClr>
              </a:buClr>
              <a:buNone/>
            </a:pPr>
            <a:r>
              <a:rPr lang="sr-Cyrl-CS" sz="2700" dirty="0">
                <a:latin typeface="Palatino Linotype" pitchFamily="18" charset="0"/>
              </a:rPr>
              <a:t>Активна места </a:t>
            </a:r>
            <a:r>
              <a:rPr lang="en-US" sz="2700" dirty="0" err="1">
                <a:solidFill>
                  <a:srgbClr val="800080"/>
                </a:solidFill>
                <a:latin typeface="Palatino Linotype" pitchFamily="18" charset="0"/>
              </a:rPr>
              <a:t>Fab</a:t>
            </a:r>
            <a:r>
              <a:rPr lang="en-US" sz="2700" dirty="0">
                <a:latin typeface="Palatino Linotype" pitchFamily="18" charset="0"/>
              </a:rPr>
              <a:t> </a:t>
            </a:r>
            <a:r>
              <a:rPr lang="sr-Cyrl-CS" sz="2700" dirty="0">
                <a:latin typeface="Palatino Linotype" pitchFamily="18" charset="0"/>
              </a:rPr>
              <a:t>региона везујући се за антигене блокирају (неутралишу) њихове штетне </a:t>
            </a:r>
            <a:r>
              <a:rPr lang="sr-Cyrl-CS" sz="2700" dirty="0" smtClean="0">
                <a:latin typeface="Palatino Linotype" pitchFamily="18" charset="0"/>
              </a:rPr>
              <a:t>ефекте</a:t>
            </a:r>
            <a:r>
              <a:rPr lang="en-US" sz="2700" dirty="0" smtClean="0">
                <a:latin typeface="Palatino Linotype" pitchFamily="18" charset="0"/>
              </a:rPr>
              <a:t>,</a:t>
            </a:r>
            <a:r>
              <a:rPr lang="sr-Cyrl-CS" sz="2700" dirty="0" smtClean="0">
                <a:latin typeface="Palatino Linotype" pitchFamily="18" charset="0"/>
              </a:rPr>
              <a:t> </a:t>
            </a:r>
            <a:r>
              <a:rPr lang="sr-Cyrl-CS" sz="2700" dirty="0">
                <a:latin typeface="Palatino Linotype" pitchFamily="18" charset="0"/>
              </a:rPr>
              <a:t>док </a:t>
            </a:r>
            <a:r>
              <a:rPr lang="en-US" sz="2700" dirty="0" err="1">
                <a:solidFill>
                  <a:srgbClr val="800080"/>
                </a:solidFill>
                <a:latin typeface="Palatino Linotype" pitchFamily="18" charset="0"/>
              </a:rPr>
              <a:t>Fc</a:t>
            </a:r>
            <a:r>
              <a:rPr lang="en-US" sz="2700" dirty="0">
                <a:solidFill>
                  <a:srgbClr val="800080"/>
                </a:solidFill>
                <a:latin typeface="Palatino Linotype" pitchFamily="18" charset="0"/>
              </a:rPr>
              <a:t> </a:t>
            </a:r>
            <a:r>
              <a:rPr lang="sr-Cyrl-CS" sz="2700" dirty="0">
                <a:latin typeface="Palatino Linotype" pitchFamily="18" charset="0"/>
              </a:rPr>
              <a:t>фрагменти активирају различите ефекторске механизме за елиминацију микроорганизама и токсина</a:t>
            </a:r>
          </a:p>
          <a:p>
            <a:pPr marL="0" indent="0" algn="r">
              <a:lnSpc>
                <a:spcPct val="80000"/>
              </a:lnSpc>
              <a:buClr>
                <a:schemeClr val="bg2">
                  <a:lumMod val="25000"/>
                </a:schemeClr>
              </a:buClr>
              <a:buNone/>
            </a:pPr>
            <a:r>
              <a:rPr lang="sr-Cyrl-CS" sz="2700" dirty="0">
                <a:latin typeface="Palatino Linotype" pitchFamily="18" charset="0"/>
              </a:rPr>
              <a:t> </a:t>
            </a:r>
          </a:p>
          <a:p>
            <a:pPr marL="0" indent="0" algn="r">
              <a:lnSpc>
                <a:spcPct val="80000"/>
              </a:lnSpc>
              <a:buClr>
                <a:schemeClr val="bg2">
                  <a:lumMod val="25000"/>
                </a:schemeClr>
              </a:buClr>
              <a:buNone/>
            </a:pPr>
            <a:r>
              <a:rPr lang="sr-Cyrl-CS" sz="2700" dirty="0">
                <a:solidFill>
                  <a:srgbClr val="800080"/>
                </a:solidFill>
                <a:latin typeface="Palatino Linotype" pitchFamily="18" charset="0"/>
              </a:rPr>
              <a:t>Да би се испољио ефекат </a:t>
            </a:r>
            <a:r>
              <a:rPr lang="en-US" sz="2700" dirty="0" err="1">
                <a:solidFill>
                  <a:srgbClr val="800080"/>
                </a:solidFill>
                <a:latin typeface="Palatino Linotype" pitchFamily="18" charset="0"/>
              </a:rPr>
              <a:t>Fc</a:t>
            </a:r>
            <a:r>
              <a:rPr lang="en-US" sz="2700" dirty="0">
                <a:solidFill>
                  <a:srgbClr val="800080"/>
                </a:solidFill>
                <a:latin typeface="Palatino Linotype" pitchFamily="18" charset="0"/>
              </a:rPr>
              <a:t> </a:t>
            </a:r>
            <a:r>
              <a:rPr lang="sr-Cyrl-CS" sz="2700" dirty="0">
                <a:solidFill>
                  <a:srgbClr val="800080"/>
                </a:solidFill>
                <a:latin typeface="Palatino Linotype" pitchFamily="18" charset="0"/>
              </a:rPr>
              <a:t>региона неопходно је предходно </a:t>
            </a:r>
            <a:r>
              <a:rPr lang="sr-Cyrl-CS" sz="2700" dirty="0" smtClean="0">
                <a:solidFill>
                  <a:srgbClr val="800080"/>
                </a:solidFill>
                <a:latin typeface="Palatino Linotype" pitchFamily="18" charset="0"/>
              </a:rPr>
              <a:t>везивање </a:t>
            </a:r>
            <a:r>
              <a:rPr lang="sr-Cyrl-CS" sz="2700" dirty="0">
                <a:solidFill>
                  <a:srgbClr val="800080"/>
                </a:solidFill>
                <a:latin typeface="Palatino Linotype" pitchFamily="18" charset="0"/>
              </a:rPr>
              <a:t>активног места за епитоп</a:t>
            </a:r>
          </a:p>
          <a:p>
            <a:pPr marL="0" indent="0" algn="r">
              <a:lnSpc>
                <a:spcPct val="80000"/>
              </a:lnSpc>
              <a:buClr>
                <a:schemeClr val="bg2">
                  <a:lumMod val="25000"/>
                </a:schemeClr>
              </a:buClr>
              <a:buNone/>
            </a:pPr>
            <a:endParaRPr lang="sr-Cyrl-CS" sz="2700" dirty="0">
              <a:latin typeface="Palatino Linotype" pitchFamily="18" charset="0"/>
            </a:endParaRPr>
          </a:p>
          <a:p>
            <a:pPr marL="0" indent="0" algn="r">
              <a:lnSpc>
                <a:spcPct val="80000"/>
              </a:lnSpc>
              <a:buClr>
                <a:schemeClr val="bg2">
                  <a:lumMod val="25000"/>
                </a:schemeClr>
              </a:buClr>
              <a:buNone/>
            </a:pPr>
            <a:r>
              <a:rPr lang="sr-Cyrl-CS" sz="2700" dirty="0">
                <a:latin typeface="Palatino Linotype" pitchFamily="18" charset="0"/>
              </a:rPr>
              <a:t>Промена класе антитела као и сазревање афинитета појачавају заштитну улогу антитела </a:t>
            </a:r>
            <a:endParaRPr lang="en-US" sz="27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964613" cy="652534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 sz="3600" b="1" dirty="0">
                <a:latin typeface="Palatino Linotype" pitchFamily="18" charset="0"/>
              </a:rPr>
              <a:t>...</a:t>
            </a:r>
            <a:r>
              <a:rPr lang="sr-Cyrl-CS" sz="3600" b="1" i="1" dirty="0">
                <a:latin typeface="Palatino Linotype" pitchFamily="18" charset="0"/>
              </a:rPr>
              <a:t>знамо да је </a:t>
            </a:r>
            <a:r>
              <a:rPr lang="sr-Cyrl-CS" sz="3600" b="1" i="1" dirty="0">
                <a:solidFill>
                  <a:srgbClr val="800080"/>
                </a:solidFill>
                <a:latin typeface="Palatino Linotype" pitchFamily="18" charset="0"/>
              </a:rPr>
              <a:t>хуморална имуност...</a:t>
            </a:r>
            <a:endParaRPr lang="en-US" sz="3600" b="1" dirty="0">
              <a:solidFill>
                <a:srgbClr val="800080"/>
              </a:solidFill>
              <a:latin typeface="Palatino Linotype" pitchFamily="18" charset="0"/>
            </a:endParaRPr>
          </a:p>
          <a:p>
            <a:pPr>
              <a:buFont typeface="Wingdings" pitchFamily="2" charset="2"/>
              <a:buNone/>
            </a:pPr>
            <a:endParaRPr lang="en-US" b="1" dirty="0">
              <a:latin typeface="Palatino Linotype" pitchFamily="18" charset="0"/>
            </a:endParaRPr>
          </a:p>
          <a:p>
            <a:pPr>
              <a:buFont typeface="Wingdings" pitchFamily="2" charset="2"/>
              <a:buNone/>
            </a:pPr>
            <a:endParaRPr lang="en-US" b="1" dirty="0">
              <a:latin typeface="Palatino Linotype" pitchFamily="18" charset="0"/>
            </a:endParaRPr>
          </a:p>
          <a:p>
            <a:pPr>
              <a:buFont typeface="Wingdings" pitchFamily="2" charset="2"/>
              <a:buNone/>
            </a:pPr>
            <a:endParaRPr lang="en-US" b="1" dirty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... акција В лимфоцита и антитела </a:t>
            </a:r>
            <a:endParaRPr lang="en-US" sz="2400" b="1" dirty="0" smtClean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sr-Cyrl-CS" sz="2400" b="1" dirty="0" smtClean="0">
                <a:latin typeface="Palatino Linotype" pitchFamily="18" charset="0"/>
              </a:rPr>
              <a:t>у стеченој </a:t>
            </a:r>
            <a:r>
              <a:rPr lang="sr-Cyrl-CS" sz="2400" b="1" dirty="0">
                <a:latin typeface="Palatino Linotype" pitchFamily="18" charset="0"/>
              </a:rPr>
              <a:t>имуности...</a:t>
            </a:r>
          </a:p>
          <a:p>
            <a:pPr algn="r"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...ефикасна у заштити од екстрацелуларних микроорганизама и њихових токсина</a:t>
            </a:r>
          </a:p>
          <a:p>
            <a:pPr algn="r"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sr-Cyrl-CS" sz="2400" b="1" dirty="0" smtClean="0">
                <a:latin typeface="Palatino Linotype" pitchFamily="18" charset="0"/>
              </a:rPr>
              <a:t>...</a:t>
            </a:r>
            <a:r>
              <a:rPr lang="sr-Cyrl-CS" sz="2400" b="1" dirty="0">
                <a:latin typeface="Palatino Linotype" pitchFamily="18" charset="0"/>
              </a:rPr>
              <a:t>важнија од целуларне имуности у одбрани од микроорганизама који поседују омотаче богате полисахаридима и липидима</a:t>
            </a:r>
            <a:endParaRPr lang="en-US" sz="24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620713"/>
          </a:xfrm>
        </p:spPr>
        <p:txBody>
          <a:bodyPr>
            <a:normAutofit/>
          </a:bodyPr>
          <a:lstStyle/>
          <a:p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Ефекторске функције антитела</a:t>
            </a:r>
            <a:endParaRPr lang="en-US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479001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389776"/>
            <a:ext cx="4427984" cy="5279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74544"/>
            <a:ext cx="8229600" cy="700234"/>
          </a:xfrm>
        </p:spPr>
        <p:txBody>
          <a:bodyPr>
            <a:noAutofit/>
          </a:bodyPr>
          <a:lstStyle/>
          <a:p>
            <a:r>
              <a:rPr lang="sr-Cyrl-C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Неутрализација </a:t>
            </a:r>
            <a:r>
              <a:rPr lang="sr-Cyrl-CS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микроорганизама и њихових токсина</a:t>
            </a:r>
            <a:endParaRPr lang="en-US" sz="2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651500" y="1124743"/>
            <a:ext cx="3492500" cy="5661819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Wingdings" pitchFamily="2" charset="2"/>
              <a:buNone/>
            </a:pPr>
            <a:r>
              <a:rPr lang="sr-Cyrl-CS" sz="1900" b="1" dirty="0">
                <a:latin typeface="Palatino Linotype" pitchFamily="18" charset="0"/>
              </a:rPr>
              <a:t>Антитела могу да спрече инфекцију и колонизацију микроорганизама – 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нема успостављања инфекције.</a:t>
            </a:r>
          </a:p>
          <a:p>
            <a:pPr marL="0" indent="0">
              <a:buFont typeface="Wingdings" pitchFamily="2" charset="2"/>
              <a:buNone/>
            </a:pPr>
            <a:endParaRPr lang="sr-Cyrl-CS" sz="1900" b="1" dirty="0" smtClean="0">
              <a:latin typeface="Palatino Linotype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sr-Cyrl-CS" sz="1900" b="1" dirty="0" smtClean="0">
                <a:latin typeface="Palatino Linotype" pitchFamily="18" charset="0"/>
              </a:rPr>
              <a:t>Микроорганизми </a:t>
            </a:r>
            <a:r>
              <a:rPr lang="sr-Cyrl-CS" sz="1900" b="1" dirty="0">
                <a:latin typeface="Palatino Linotype" pitchFamily="18" charset="0"/>
              </a:rPr>
              <a:t>који инфицирају ћелије морају да напусте те ћелије да би инфицирале наредне. То је такође моменат када их антитела могу неутралисати – 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нема ширења инфекције.</a:t>
            </a:r>
          </a:p>
          <a:p>
            <a:pPr marL="0" indent="0">
              <a:buFont typeface="Wingdings" pitchFamily="2" charset="2"/>
              <a:buNone/>
            </a:pPr>
            <a:endParaRPr lang="sr-Cyrl-CS" sz="1900" b="1" dirty="0" smtClean="0">
              <a:latin typeface="Palatino Linotype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sr-Cyrl-CS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Антитела </a:t>
            </a:r>
            <a:r>
              <a:rPr lang="sr-Cyrl-CS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неутралишу токсине</a:t>
            </a:r>
            <a:r>
              <a:rPr lang="sr-Cyrl-CS" sz="1900" b="1" dirty="0">
                <a:latin typeface="Palatino Linotype" pitchFamily="18" charset="0"/>
              </a:rPr>
              <a:t>: било тако што им мењају конформацију, било тако што им блокирају места којима се везују за циљне </a:t>
            </a:r>
            <a:r>
              <a:rPr lang="sr-Cyrl-CS" sz="1900" b="1" dirty="0" smtClean="0">
                <a:latin typeface="Palatino Linotype" pitchFamily="18" charset="0"/>
              </a:rPr>
              <a:t>ћелије</a:t>
            </a:r>
            <a:r>
              <a:rPr lang="en-US" sz="1900" b="1" dirty="0" smtClean="0">
                <a:latin typeface="Palatino Linotype" pitchFamily="18" charset="0"/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en-US" sz="1900" b="1" i="1" dirty="0" smtClean="0">
                <a:latin typeface="Palatino Linotype" pitchFamily="18" charset="0"/>
              </a:rPr>
              <a:t>Emil </a:t>
            </a:r>
            <a:r>
              <a:rPr lang="en-US" sz="1900" b="1" i="1" dirty="0">
                <a:latin typeface="Palatino Linotype" pitchFamily="18" charset="0"/>
              </a:rPr>
              <a:t>von Behring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0" t="29388" r="28770" b="28613"/>
          <a:stretch/>
        </p:blipFill>
        <p:spPr>
          <a:xfrm>
            <a:off x="107504" y="874778"/>
            <a:ext cx="5543995" cy="5794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2430"/>
            <a:ext cx="8229600" cy="476250"/>
          </a:xfrm>
        </p:spPr>
        <p:txBody>
          <a:bodyPr>
            <a:noAutofit/>
          </a:bodyPr>
          <a:lstStyle/>
          <a:p>
            <a:r>
              <a:rPr lang="sr-Cyrl-CS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Опсонизација</a:t>
            </a:r>
            <a:endParaRPr lang="en-US" sz="3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084888" y="1052736"/>
            <a:ext cx="3059112" cy="5688607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1700" b="1" dirty="0" smtClean="0">
              <a:solidFill>
                <a:srgbClr val="FFCC00"/>
              </a:solidFill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7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Опсонизација-</a:t>
            </a:r>
            <a:r>
              <a:rPr lang="sr-Cyrl-CS" sz="1700" b="1" dirty="0" smtClean="0">
                <a:latin typeface="Palatino Linotype" pitchFamily="18" charset="0"/>
              </a:rPr>
              <a:t> </a:t>
            </a:r>
            <a:r>
              <a:rPr lang="sr-Cyrl-CS" sz="1700" b="1" dirty="0">
                <a:latin typeface="Palatino Linotype" pitchFamily="18" charset="0"/>
              </a:rPr>
              <a:t>облагање микроорганизама молекулима (опсонинима) који олакшавају </a:t>
            </a:r>
            <a:r>
              <a:rPr lang="sr-Cyrl-CS" sz="1700" b="1" dirty="0" smtClean="0">
                <a:latin typeface="Palatino Linotype" pitchFamily="18" charset="0"/>
              </a:rPr>
              <a:t>фагоцитозу</a:t>
            </a:r>
            <a:r>
              <a:rPr lang="en-US" sz="1700" b="1" dirty="0" smtClean="0">
                <a:latin typeface="Palatino Linotype" pitchFamily="18" charset="0"/>
              </a:rPr>
              <a:t>.</a:t>
            </a:r>
            <a:endParaRPr lang="sr-Cyrl-CS" sz="17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1700" b="1" dirty="0">
              <a:solidFill>
                <a:srgbClr val="FF9933"/>
              </a:solidFill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sz="17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IgG1</a:t>
            </a:r>
            <a:r>
              <a:rPr lang="sr-Cyrl-CS" sz="17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и </a:t>
            </a:r>
            <a:r>
              <a:rPr lang="en-US" sz="17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IgG</a:t>
            </a:r>
            <a:r>
              <a:rPr lang="sr-Cyrl-CS" sz="17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3 </a:t>
            </a:r>
            <a:r>
              <a:rPr lang="sr-Cyrl-CS" sz="1700" b="1" dirty="0">
                <a:latin typeface="Palatino Linotype" pitchFamily="18" charset="0"/>
              </a:rPr>
              <a:t>су опсонини јер се везују за </a:t>
            </a:r>
            <a:r>
              <a:rPr lang="en-US" sz="1700" b="1" dirty="0" err="1">
                <a:latin typeface="Palatino Linotype" pitchFamily="18" charset="0"/>
              </a:rPr>
              <a:t>Fc</a:t>
            </a:r>
            <a:r>
              <a:rPr lang="el-GR" sz="1700" b="1" dirty="0">
                <a:latin typeface="Palatino Linotype" pitchFamily="18" charset="0"/>
              </a:rPr>
              <a:t>γ</a:t>
            </a:r>
            <a:r>
              <a:rPr lang="en-US" sz="1700" b="1" dirty="0">
                <a:latin typeface="Palatino Linotype" pitchFamily="18" charset="0"/>
              </a:rPr>
              <a:t>RI</a:t>
            </a:r>
            <a:r>
              <a:rPr lang="sr-Cyrl-CS" sz="1700" b="1" dirty="0">
                <a:latin typeface="Palatino Linotype" pitchFamily="18" charset="0"/>
              </a:rPr>
              <a:t> </a:t>
            </a:r>
            <a:r>
              <a:rPr lang="en-US" sz="1700" b="1" dirty="0">
                <a:latin typeface="Palatino Linotype" pitchFamily="18" charset="0"/>
              </a:rPr>
              <a:t>(CD64) </a:t>
            </a:r>
            <a:r>
              <a:rPr lang="sr-Cyrl-CS" sz="1700" b="1" dirty="0">
                <a:latin typeface="Palatino Linotype" pitchFamily="18" charset="0"/>
              </a:rPr>
              <a:t>на фагоцитима и тако олакшавају унос али и активирају </a:t>
            </a:r>
            <a:r>
              <a:rPr lang="sr-Cyrl-CS" sz="1700" b="1" dirty="0" smtClean="0">
                <a:latin typeface="Palatino Linotype" pitchFamily="18" charset="0"/>
              </a:rPr>
              <a:t>фагоцит</a:t>
            </a:r>
            <a:r>
              <a:rPr lang="en-US" sz="1700" b="1" dirty="0" smtClean="0">
                <a:latin typeface="Palatino Linotype" pitchFamily="18" charset="0"/>
              </a:rPr>
              <a:t>.</a:t>
            </a:r>
            <a:endParaRPr lang="el-GR" sz="1700" b="1" dirty="0">
              <a:solidFill>
                <a:srgbClr val="FF9933"/>
              </a:solidFill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sz="1700" b="1" dirty="0">
              <a:solidFill>
                <a:srgbClr val="FF9933"/>
              </a:solidFill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700" b="1" dirty="0">
                <a:latin typeface="Palatino Linotype" pitchFamily="18" charset="0"/>
              </a:rPr>
              <a:t>Ово је главни механизам заштите од </a:t>
            </a:r>
            <a:r>
              <a:rPr lang="sr-Cyrl-CS" sz="17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инкапсулисаних </a:t>
            </a:r>
            <a:r>
              <a:rPr lang="sr-Cyrl-CS" sz="17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бактерија</a:t>
            </a:r>
            <a:r>
              <a:rPr lang="en-US" sz="17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.</a:t>
            </a:r>
            <a:endParaRPr lang="sr-Cyrl-CS" sz="17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17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7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Спленектомија </a:t>
            </a:r>
            <a:r>
              <a:rPr lang="sr-Cyrl-CS" sz="1700" b="1" dirty="0">
                <a:latin typeface="Palatino Linotype" pitchFamily="18" charset="0"/>
              </a:rPr>
              <a:t>предиспонира за инфекције инкапсулисаним бактеријама јер слезина садржи велики број </a:t>
            </a:r>
            <a:r>
              <a:rPr lang="sr-Cyrl-CS" sz="1700" b="1" dirty="0" smtClean="0">
                <a:latin typeface="Palatino Linotype" pitchFamily="18" charset="0"/>
              </a:rPr>
              <a:t>фагоцита</a:t>
            </a:r>
            <a:r>
              <a:rPr lang="en-US" sz="1700" b="1" dirty="0" smtClean="0">
                <a:latin typeface="Palatino Linotype" pitchFamily="18" charset="0"/>
              </a:rPr>
              <a:t>.</a:t>
            </a:r>
            <a:endParaRPr lang="en-US" sz="1700" b="1" dirty="0">
              <a:solidFill>
                <a:srgbClr val="FF9933"/>
              </a:solidFill>
              <a:latin typeface="Palatino Linotype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r="325" b="53732"/>
          <a:stretch/>
        </p:blipFill>
        <p:spPr bwMode="auto">
          <a:xfrm>
            <a:off x="123458" y="1268760"/>
            <a:ext cx="596143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9" t="5517" r="25818" b="69283"/>
          <a:stretch/>
        </p:blipFill>
        <p:spPr>
          <a:xfrm>
            <a:off x="158944" y="3501008"/>
            <a:ext cx="5934660" cy="335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2"/>
            <a:ext cx="9144000" cy="719807"/>
          </a:xfrm>
        </p:spPr>
        <p:txBody>
          <a:bodyPr>
            <a:noAutofit/>
          </a:bodyPr>
          <a:lstStyle/>
          <a:p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Ћелијска цитотоксичност зависна од антитела (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ADCC</a:t>
            </a:r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)</a:t>
            </a:r>
            <a:endParaRPr lang="en-US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5840399"/>
            <a:ext cx="9144000" cy="881683"/>
          </a:xfrm>
        </p:spPr>
        <p:txBody>
          <a:bodyPr>
            <a:noAutofit/>
          </a:bodyPr>
          <a:lstStyle/>
          <a:p>
            <a:pPr marL="0" indent="0" algn="r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NK</a:t>
            </a:r>
            <a:r>
              <a:rPr lang="sr-Cyrl-CS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ћелије, а вероватно и други леукоцити исказују</a:t>
            </a:r>
            <a:r>
              <a:rPr lang="en-US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Fc</a:t>
            </a:r>
            <a:r>
              <a:rPr lang="el-GR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γ</a:t>
            </a:r>
            <a:r>
              <a:rPr lang="en-U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RIII</a:t>
            </a: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(</a:t>
            </a:r>
            <a:r>
              <a:rPr lang="en-U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CD16)</a:t>
            </a: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endParaRPr lang="en-US" sz="2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58202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>
            <a:normAutofit/>
          </a:bodyPr>
          <a:lstStyle/>
          <a:p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IgE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и </a:t>
            </a:r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Ig</a:t>
            </a:r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 у реакцијама посредованим еозинофилима и мастоцитима</a:t>
            </a:r>
            <a:endParaRPr lang="en-US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51520" y="4941168"/>
            <a:ext cx="8892480" cy="191683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2200" b="1" dirty="0">
                <a:latin typeface="Palatino Linotype" pitchFamily="18" charset="0"/>
              </a:rPr>
              <a:t>Хелминти су велики за фагоцитозу а такође имају дебео омотач (тегментум)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22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2200" b="1" dirty="0">
                <a:latin typeface="Palatino Linotype" pitchFamily="18" charset="0"/>
              </a:rPr>
              <a:t>Еозинофили и мастоцити исказују високоафинитетни рецептор </a:t>
            </a:r>
            <a:r>
              <a:rPr lang="en-US" sz="2200" b="1" dirty="0" err="1">
                <a:latin typeface="Palatino Linotype" pitchFamily="18" charset="0"/>
              </a:rPr>
              <a:t>Fc</a:t>
            </a:r>
            <a:r>
              <a:rPr lang="el-GR" sz="2200" b="1" dirty="0">
                <a:latin typeface="Palatino Linotype" pitchFamily="18" charset="0"/>
              </a:rPr>
              <a:t>ε</a:t>
            </a:r>
            <a:r>
              <a:rPr lang="en-US" sz="2200" b="1" dirty="0">
                <a:latin typeface="Palatino Linotype" pitchFamily="18" charset="0"/>
              </a:rPr>
              <a:t>RI </a:t>
            </a:r>
            <a:endParaRPr lang="sr-Cyrl-CS" sz="22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22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2200" b="1" dirty="0">
                <a:latin typeface="Palatino Linotype" pitchFamily="18" charset="0"/>
              </a:rPr>
              <a:t>Еозинофили исказују </a:t>
            </a:r>
            <a:r>
              <a:rPr lang="en-US" sz="2200" b="1" dirty="0" err="1">
                <a:latin typeface="Palatino Linotype" pitchFamily="18" charset="0"/>
              </a:rPr>
              <a:t>Fc</a:t>
            </a:r>
            <a:r>
              <a:rPr lang="el-GR" sz="2200" b="1" dirty="0">
                <a:latin typeface="Palatino Linotype" pitchFamily="18" charset="0"/>
              </a:rPr>
              <a:t>α</a:t>
            </a:r>
            <a:r>
              <a:rPr lang="en-US" sz="2200" b="1" dirty="0">
                <a:latin typeface="Palatino Linotype" pitchFamily="18" charset="0"/>
              </a:rPr>
              <a:t>R </a:t>
            </a:r>
            <a:endParaRPr lang="el-GR" sz="2200" b="1" dirty="0">
              <a:latin typeface="Palatino Linotype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33967"/>
            <a:ext cx="6912768" cy="370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549275"/>
          </a:xfrm>
        </p:spPr>
        <p:txBody>
          <a:bodyPr/>
          <a:lstStyle/>
          <a:p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Активација система комплемента</a:t>
            </a:r>
            <a:endParaRPr lang="en-US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9144000" cy="594928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sr-Cyrl-CS" sz="2200" b="1" dirty="0">
                <a:latin typeface="Palatino Linotype" pitchFamily="18" charset="0"/>
              </a:rPr>
              <a:t>Комплемент </a:t>
            </a:r>
            <a:r>
              <a:rPr lang="en-US" sz="2200" b="1" dirty="0">
                <a:latin typeface="Palatino Linotype" pitchFamily="18" charset="0"/>
              </a:rPr>
              <a:t>= </a:t>
            </a:r>
            <a:r>
              <a:rPr lang="sr-Cyrl-CS" sz="2200" b="1" dirty="0">
                <a:latin typeface="Palatino Linotype" pitchFamily="18" charset="0"/>
              </a:rPr>
              <a:t>допуна, додатак (од латинског </a:t>
            </a:r>
            <a:r>
              <a:rPr lang="en-US" sz="2200" b="1" i="1" dirty="0" err="1">
                <a:latin typeface="Palatino Linotype" pitchFamily="18" charset="0"/>
              </a:rPr>
              <a:t>complementum</a:t>
            </a:r>
            <a:r>
              <a:rPr lang="sr-Cyrl-CS" sz="2200" b="1" dirty="0">
                <a:latin typeface="Palatino Linotype" pitchFamily="18" charset="0"/>
              </a:rPr>
              <a:t>)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sr-Cyrl-CS" sz="2200" b="1" dirty="0">
              <a:latin typeface="Palatino Linotype" pitchFamily="18" charset="0"/>
            </a:endParaRP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sr-Cyrl-CS" sz="2200" b="1" dirty="0">
                <a:solidFill>
                  <a:srgbClr val="800080"/>
                </a:solidFill>
                <a:latin typeface="Palatino Linotype" pitchFamily="18" charset="0"/>
              </a:rPr>
              <a:t>Скуп протеина плазме и мембранских молекула који поседује својства заједничка свим каскадним ензимским системима, а то су: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sr-Cyrl-CS" sz="2200" b="1" dirty="0">
              <a:latin typeface="Palatino Linotype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2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каскадна активација </a:t>
            </a:r>
            <a:r>
              <a:rPr lang="sr-Cyrl-CS" sz="2200" b="1" dirty="0">
                <a:latin typeface="Palatino Linotype" pitchFamily="18" charset="0"/>
              </a:rPr>
              <a:t>(каскадно протеолитичко разлагање)</a:t>
            </a:r>
          </a:p>
          <a:p>
            <a:pPr>
              <a:lnSpc>
                <a:spcPct val="90000"/>
              </a:lnSpc>
            </a:pPr>
            <a:endParaRPr lang="sr-Cyrl-CS" sz="2200" b="1" dirty="0">
              <a:latin typeface="Palatino Linotype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2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амплификација</a:t>
            </a:r>
            <a:r>
              <a:rPr lang="sr-Cyrl-CS" sz="2200" b="1" dirty="0">
                <a:solidFill>
                  <a:srgbClr val="FFCC00"/>
                </a:solidFill>
                <a:latin typeface="Palatino Linotype" pitchFamily="18" charset="0"/>
              </a:rPr>
              <a:t> </a:t>
            </a:r>
            <a:r>
              <a:rPr lang="sr-Cyrl-CS" sz="2200" b="1" dirty="0">
                <a:latin typeface="Palatino Linotype" pitchFamily="18" charset="0"/>
              </a:rPr>
              <a:t>– мали број активираних молекула у почетним фазама омогућује стварање велике количине ефекторских молекула</a:t>
            </a:r>
          </a:p>
          <a:p>
            <a:pPr>
              <a:lnSpc>
                <a:spcPct val="90000"/>
              </a:lnSpc>
            </a:pPr>
            <a:endParaRPr lang="sr-Cyrl-CS" sz="2200" b="1" dirty="0">
              <a:latin typeface="Palatino Linotype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200" b="1" dirty="0">
                <a:latin typeface="Palatino Linotype" pitchFamily="18" charset="0"/>
              </a:rPr>
              <a:t>Активиране компоненте комплемента ковалентно </a:t>
            </a:r>
            <a:r>
              <a:rPr lang="sr-Cyrl-CS" sz="2200" b="1" dirty="0" smtClean="0">
                <a:latin typeface="Palatino Linotype" pitchFamily="18" charset="0"/>
              </a:rPr>
              <a:t>се </a:t>
            </a:r>
            <a:r>
              <a:rPr lang="sr-Cyrl-CS" sz="2200" b="1" dirty="0">
                <a:latin typeface="Palatino Linotype" pitchFamily="18" charset="0"/>
              </a:rPr>
              <a:t>везују за површину ћелије која га је активирала </a:t>
            </a:r>
            <a:r>
              <a:rPr lang="sr-Cyrl-CS" sz="2200" b="1" dirty="0" smtClean="0">
                <a:latin typeface="Palatino Linotype" pitchFamily="18" charset="0"/>
              </a:rPr>
              <a:t>– </a:t>
            </a:r>
            <a:r>
              <a:rPr lang="sr-Cyrl-CS" sz="2200" b="1" dirty="0">
                <a:latin typeface="Palatino Linotype" pitchFamily="18" charset="0"/>
              </a:rPr>
              <a:t>тако се </a:t>
            </a:r>
            <a:r>
              <a:rPr lang="sr-Cyrl-CS" sz="22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активира само тамо где је потребно</a:t>
            </a:r>
          </a:p>
          <a:p>
            <a:pPr>
              <a:lnSpc>
                <a:spcPct val="90000"/>
              </a:lnSpc>
            </a:pPr>
            <a:endParaRPr lang="sr-Cyrl-CS" sz="2200" b="1" dirty="0">
              <a:latin typeface="Palatino Linotype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2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стриктна контрола активације </a:t>
            </a:r>
            <a:r>
              <a:rPr lang="sr-Cyrl-CS" sz="2200" b="1" dirty="0">
                <a:latin typeface="Palatino Linotype" pitchFamily="18" charset="0"/>
              </a:rPr>
              <a:t>молекулима који се налазе на нормалним ћелијама домаћина</a:t>
            </a:r>
            <a:endParaRPr lang="en-US" sz="2200" b="1" dirty="0">
              <a:solidFill>
                <a:srgbClr val="FF9933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7239"/>
            <a:ext cx="8229600" cy="620713"/>
          </a:xfrm>
        </p:spPr>
        <p:txBody>
          <a:bodyPr>
            <a:normAutofit/>
          </a:bodyPr>
          <a:lstStyle/>
          <a:p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Путеви активације комплемента (рана фаза)</a:t>
            </a:r>
            <a:endParaRPr lang="en-US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436096" y="620713"/>
            <a:ext cx="3707905" cy="623728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1800" b="1" dirty="0" smtClean="0">
              <a:solidFill>
                <a:srgbClr val="FFCC00"/>
              </a:solidFill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Алтернативни </a:t>
            </a:r>
            <a:r>
              <a:rPr lang="sr-Cyrl-CS" sz="1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пут – </a:t>
            </a:r>
            <a:r>
              <a:rPr lang="sr-Cyrl-CS" sz="1800" b="1" dirty="0">
                <a:latin typeface="Palatino Linotype" pitchFamily="18" charset="0"/>
              </a:rPr>
              <a:t>започиње кад се </a:t>
            </a:r>
            <a:r>
              <a:rPr lang="en-US" sz="1800" b="1" dirty="0">
                <a:latin typeface="Palatino Linotype" pitchFamily="18" charset="0"/>
              </a:rPr>
              <a:t>C3b</a:t>
            </a:r>
            <a:r>
              <a:rPr lang="sr-Cyrl-CS" sz="1800" b="1" dirty="0">
                <a:latin typeface="Palatino Linotype" pitchFamily="18" charset="0"/>
              </a:rPr>
              <a:t> (настао у траговима спонтаном хидролизом </a:t>
            </a:r>
            <a:r>
              <a:rPr lang="en-US" sz="1800" b="1" dirty="0">
                <a:latin typeface="Palatino Linotype" pitchFamily="18" charset="0"/>
              </a:rPr>
              <a:t>C3</a:t>
            </a:r>
            <a:r>
              <a:rPr lang="sr-Cyrl-CS" sz="1800" b="1" dirty="0">
                <a:latin typeface="Palatino Linotype" pitchFamily="18" charset="0"/>
              </a:rPr>
              <a:t>) веже ковалентно за полисахариде и протеине микроорганизма, што га штити од даље спонтане </a:t>
            </a:r>
            <a:r>
              <a:rPr lang="sr-Cyrl-CS" sz="1800" b="1" dirty="0" smtClean="0">
                <a:latin typeface="Palatino Linotype" pitchFamily="18" charset="0"/>
              </a:rPr>
              <a:t>разградње</a:t>
            </a:r>
            <a:r>
              <a:rPr lang="en-US" sz="1800" b="1" dirty="0" smtClean="0">
                <a:latin typeface="Palatino Linotype" pitchFamily="18" charset="0"/>
              </a:rPr>
              <a:t>.</a:t>
            </a:r>
            <a:endParaRPr lang="sr-Cyrl-CS" sz="1800" b="1" dirty="0" smtClean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1600" b="1" i="1" u="sng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Лектински пут</a:t>
            </a:r>
            <a:r>
              <a:rPr lang="en-US" sz="1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sr-Cyrl-CS" sz="1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-  </a:t>
            </a:r>
            <a:r>
              <a:rPr lang="en-US" sz="1800" b="1" dirty="0">
                <a:latin typeface="Palatino Linotype" pitchFamily="18" charset="0"/>
              </a:rPr>
              <a:t>MBL (</a:t>
            </a:r>
            <a:r>
              <a:rPr lang="sr-Cyrl-CS" sz="1800" b="1" dirty="0">
                <a:latin typeface="Palatino Linotype" pitchFamily="18" charset="0"/>
              </a:rPr>
              <a:t>лектин плазме који везује манозу) се </a:t>
            </a:r>
            <a:r>
              <a:rPr lang="sr-Cyrl-CS" sz="1800" b="1" dirty="0" smtClean="0">
                <a:latin typeface="Palatino Linotype" pitchFamily="18" charset="0"/>
              </a:rPr>
              <a:t>веже </a:t>
            </a:r>
            <a:r>
              <a:rPr lang="sr-Cyrl-CS" sz="1800" b="1" dirty="0">
                <a:latin typeface="Palatino Linotype" pitchFamily="18" charset="0"/>
              </a:rPr>
              <a:t>за манозу микроорганизама, и пошто је скоро идентичан са С1 даље </a:t>
            </a:r>
            <a:r>
              <a:rPr lang="sr-Cyrl-CS" sz="1800" b="1" dirty="0" smtClean="0">
                <a:latin typeface="Palatino Linotype" pitchFamily="18" charset="0"/>
              </a:rPr>
              <a:t>активира </a:t>
            </a:r>
            <a:r>
              <a:rPr lang="sr-Cyrl-CS" sz="1800" b="1" dirty="0">
                <a:latin typeface="Palatino Linotype" pitchFamily="18" charset="0"/>
              </a:rPr>
              <a:t>С4...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18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Класични пут – </a:t>
            </a:r>
            <a:r>
              <a:rPr lang="sr-Cyrl-CS" sz="1800" b="1" dirty="0">
                <a:latin typeface="Palatino Linotype" pitchFamily="18" charset="0"/>
              </a:rPr>
              <a:t>започињу </a:t>
            </a:r>
            <a:r>
              <a:rPr lang="en-US" sz="1800" b="1" dirty="0" err="1">
                <a:latin typeface="Palatino Linotype" pitchFamily="18" charset="0"/>
              </a:rPr>
              <a:t>IgM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sr-Cyrl-CS" sz="1800" b="1" dirty="0">
                <a:latin typeface="Palatino Linotype" pitchFamily="18" charset="0"/>
              </a:rPr>
              <a:t>и </a:t>
            </a:r>
            <a:r>
              <a:rPr lang="en-US" sz="1800" b="1" dirty="0" err="1">
                <a:latin typeface="Palatino Linotype" pitchFamily="18" charset="0"/>
              </a:rPr>
              <a:t>IgG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sr-Cyrl-CS" sz="1800" b="1" dirty="0">
                <a:latin typeface="Palatino Linotype" pitchFamily="18" charset="0"/>
              </a:rPr>
              <a:t>(1 и 3) кад се вежу за антиген. За два суседна </a:t>
            </a:r>
            <a:r>
              <a:rPr lang="en-US" sz="1800" b="1" dirty="0" err="1">
                <a:latin typeface="Palatino Linotype" pitchFamily="18" charset="0"/>
              </a:rPr>
              <a:t>Fc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sr-Cyrl-CS" sz="1800" b="1" dirty="0">
                <a:latin typeface="Palatino Linotype" pitchFamily="18" charset="0"/>
              </a:rPr>
              <a:t>се везује </a:t>
            </a:r>
            <a:r>
              <a:rPr lang="en-US" sz="1800" b="1" dirty="0">
                <a:latin typeface="Palatino Linotype" pitchFamily="18" charset="0"/>
              </a:rPr>
              <a:t>C1</a:t>
            </a:r>
            <a:r>
              <a:rPr lang="en-US" sz="1800" b="1" dirty="0" smtClean="0">
                <a:latin typeface="Palatino Linotype" pitchFamily="18" charset="0"/>
              </a:rPr>
              <a:t>…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sz="1800" b="1" dirty="0" smtClean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Коначни резултат ране фазе је облагање микроорганизма ковалентно везаним молекулима </a:t>
            </a:r>
            <a:r>
              <a:rPr lang="en-US" sz="1800" b="1" dirty="0" smtClean="0">
                <a:latin typeface="Palatino Linotype" pitchFamily="18" charset="0"/>
              </a:rPr>
              <a:t>C3b.</a:t>
            </a:r>
            <a:endParaRPr lang="sr-Cyrl-CS" sz="18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RS" sz="1800" b="1" dirty="0" smtClean="0">
              <a:latin typeface="Palatino Linotype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51401"/>
            <a:ext cx="5040560" cy="63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9645"/>
            <a:ext cx="9144000" cy="476250"/>
          </a:xfrm>
        </p:spPr>
        <p:txBody>
          <a:bodyPr>
            <a:noAutofit/>
          </a:bodyPr>
          <a:lstStyle/>
          <a:p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Касна фаза активације комплемента </a:t>
            </a:r>
            <a:endParaRPr lang="en-US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4869160"/>
            <a:ext cx="9144000" cy="1964794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sr-Cyrl-RS" sz="1900" b="1" dirty="0" smtClean="0">
                <a:latin typeface="Palatino Linotype" pitchFamily="18" charset="0"/>
              </a:rPr>
              <a:t>Касна фаза активације система комлемента започиње протеолизом С5, при чему настаје </a:t>
            </a:r>
            <a:r>
              <a:rPr lang="sr-Cyrl-CS" sz="1900" b="1" dirty="0">
                <a:latin typeface="Palatino Linotype" pitchFamily="18" charset="0"/>
              </a:rPr>
              <a:t>С5</a:t>
            </a:r>
            <a:r>
              <a:rPr lang="en-US" sz="1900" b="1" dirty="0" smtClean="0">
                <a:latin typeface="Palatino Linotype" pitchFamily="18" charset="0"/>
              </a:rPr>
              <a:t>b</a:t>
            </a:r>
            <a:r>
              <a:rPr lang="sr-Cyrl-RS" sz="1900" b="1" dirty="0" smtClean="0">
                <a:latin typeface="Palatino Linotype" pitchFamily="18" charset="0"/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endParaRPr lang="sr-Cyrl-CS" sz="1900" b="1" dirty="0">
              <a:latin typeface="Palatino Linotype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sr-Cyrl-CS" sz="1900" b="1" dirty="0">
                <a:latin typeface="Palatino Linotype" pitchFamily="18" charset="0"/>
              </a:rPr>
              <a:t>Тако настали молекули С5</a:t>
            </a:r>
            <a:r>
              <a:rPr lang="en-US" sz="1900" b="1" dirty="0">
                <a:latin typeface="Palatino Linotype" pitchFamily="18" charset="0"/>
              </a:rPr>
              <a:t>b</a:t>
            </a:r>
            <a:r>
              <a:rPr lang="sr-Cyrl-CS" sz="1900" b="1" dirty="0">
                <a:latin typeface="Palatino Linotype" pitchFamily="18" charset="0"/>
              </a:rPr>
              <a:t> везују за себе </a:t>
            </a:r>
            <a:r>
              <a:rPr lang="sr-Cyrl-CS" sz="1900" b="1" dirty="0" smtClean="0">
                <a:latin typeface="Palatino Linotype" pitchFamily="18" charset="0"/>
              </a:rPr>
              <a:t>редом преостале компоненте С6, С7</a:t>
            </a:r>
            <a:r>
              <a:rPr lang="sr-Cyrl-CS" sz="1900" b="1" dirty="0">
                <a:latin typeface="Palatino Linotype" pitchFamily="18" charset="0"/>
              </a:rPr>
              <a:t>, С8 и више молекула С9 (поли С9 назива се још и </a:t>
            </a:r>
            <a:r>
              <a:rPr lang="sr-Cyrl-CS" sz="1900" b="1" dirty="0" smtClean="0">
                <a:latin typeface="Palatino Linotype" pitchFamily="18" charset="0"/>
              </a:rPr>
              <a:t>МА</a:t>
            </a:r>
            <a:r>
              <a:rPr lang="en-US" sz="1900" b="1" dirty="0" smtClean="0">
                <a:latin typeface="Palatino Linotype" pitchFamily="18" charset="0"/>
              </a:rPr>
              <a:t>C</a:t>
            </a:r>
            <a:r>
              <a:rPr lang="sr-Cyrl-CS" sz="1900" b="1" dirty="0" smtClean="0">
                <a:latin typeface="Palatino Linotype" pitchFamily="18" charset="0"/>
              </a:rPr>
              <a:t>)</a:t>
            </a:r>
            <a:r>
              <a:rPr lang="en-US" sz="1900" b="1" dirty="0" smtClean="0">
                <a:latin typeface="Palatino Linotype" pitchFamily="18" charset="0"/>
              </a:rPr>
              <a:t>.</a:t>
            </a:r>
            <a:endParaRPr lang="sr-Cyrl-CS" sz="1900" b="1" dirty="0" smtClean="0">
              <a:latin typeface="Palatino Linotype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9" t="5250" r="31005" b="68500"/>
          <a:stretch/>
        </p:blipFill>
        <p:spPr>
          <a:xfrm>
            <a:off x="647564" y="908720"/>
            <a:ext cx="7848872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012"/>
            <a:ext cx="8964613" cy="774700"/>
          </a:xfrm>
        </p:spPr>
        <p:txBody>
          <a:bodyPr>
            <a:noAutofit/>
          </a:bodyPr>
          <a:lstStyle/>
          <a:p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Функције комплемента </a:t>
            </a:r>
            <a:r>
              <a:rPr lang="sr-Cyrl-CS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(биолошке </a:t>
            </a:r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последице активације комплемента)</a:t>
            </a:r>
            <a:endParaRPr lang="en-US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496079" y="1484784"/>
            <a:ext cx="3492500" cy="4608611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1800" b="1" dirty="0" smtClean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800" b="1" dirty="0" smtClean="0">
                <a:latin typeface="Palatino Linotype" pitchFamily="18" charset="0"/>
              </a:rPr>
              <a:t>Фагоцити </a:t>
            </a:r>
            <a:r>
              <a:rPr lang="sr-Cyrl-CS" sz="1800" b="1" dirty="0">
                <a:latin typeface="Palatino Linotype" pitchFamily="18" charset="0"/>
              </a:rPr>
              <a:t>експримирају на мембрани рецептор за </a:t>
            </a:r>
            <a:r>
              <a:rPr lang="en-US" sz="1800" b="1" dirty="0">
                <a:latin typeface="Palatino Linotype" pitchFamily="18" charset="0"/>
              </a:rPr>
              <a:t>C3b</a:t>
            </a:r>
            <a:r>
              <a:rPr lang="sr-Cyrl-CS" sz="1800" b="1" dirty="0">
                <a:latin typeface="Palatino Linotype" pitchFamily="18" charset="0"/>
              </a:rPr>
              <a:t>– </a:t>
            </a:r>
            <a:r>
              <a:rPr lang="en-US" sz="1800" b="1" dirty="0">
                <a:latin typeface="Palatino Linotype" pitchFamily="18" charset="0"/>
              </a:rPr>
              <a:t>CR1 (CD35) – </a:t>
            </a:r>
            <a:r>
              <a:rPr lang="sr-Cyrl-CS" sz="1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опсонизација</a:t>
            </a:r>
            <a:r>
              <a:rPr lang="en-US" sz="1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.</a:t>
            </a:r>
            <a:endParaRPr lang="sr-Cyrl-CS" sz="1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sr-Cyrl-CS" sz="1800" b="1" dirty="0">
              <a:solidFill>
                <a:srgbClr val="FFCC00"/>
              </a:solidFill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sr-Cyrl-CS" sz="1800" b="1" dirty="0" smtClean="0">
                <a:latin typeface="Palatino Linotype" pitchFamily="18" charset="0"/>
              </a:rPr>
              <a:t>МА</a:t>
            </a:r>
            <a:r>
              <a:rPr lang="en-US" sz="1800" b="1" dirty="0">
                <a:latin typeface="Palatino Linotype" pitchFamily="18" charset="0"/>
              </a:rPr>
              <a:t>C</a:t>
            </a:r>
            <a:r>
              <a:rPr lang="sr-Cyrl-CS" sz="1800" b="1" dirty="0">
                <a:latin typeface="Palatino Linotype" pitchFamily="18" charset="0"/>
              </a:rPr>
              <a:t> </a:t>
            </a:r>
            <a:r>
              <a:rPr lang="sr-Cyrl-CS" sz="1800" b="1" dirty="0" smtClean="0">
                <a:latin typeface="Palatino Linotype" pitchFamily="18" charset="0"/>
              </a:rPr>
              <a:t>изазива </a:t>
            </a:r>
            <a:r>
              <a:rPr lang="sr-Cyrl-CS" sz="1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цитолизу,</a:t>
            </a:r>
            <a:r>
              <a:rPr lang="sr-Cyrl-CS" sz="1800" b="1" dirty="0">
                <a:latin typeface="Palatino Linotype" pitchFamily="18" charset="0"/>
              </a:rPr>
              <a:t> која  је ефикасна само за микроорганизме са танким зидом (</a:t>
            </a:r>
            <a:r>
              <a:rPr lang="en-US" sz="1800" b="1" i="1" dirty="0">
                <a:latin typeface="Palatino Linotype" pitchFamily="18" charset="0"/>
              </a:rPr>
              <a:t>Neisseria</a:t>
            </a:r>
            <a:r>
              <a:rPr lang="en-US" sz="1800" b="1" dirty="0" smtClean="0">
                <a:latin typeface="Palatino Linotype" pitchFamily="18" charset="0"/>
              </a:rPr>
              <a:t>).</a:t>
            </a:r>
            <a:endParaRPr lang="sr-Cyrl-CS" sz="18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sz="1800" b="1" dirty="0">
              <a:latin typeface="Palatino Linotype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 smtClean="0">
                <a:latin typeface="Palatino Linotype" pitchFamily="18" charset="0"/>
              </a:rPr>
              <a:t>C3a</a:t>
            </a:r>
            <a:r>
              <a:rPr lang="en-US" sz="1800" b="1" dirty="0">
                <a:latin typeface="Palatino Linotype" pitchFamily="18" charset="0"/>
              </a:rPr>
              <a:t>, C</a:t>
            </a:r>
            <a:r>
              <a:rPr lang="sr-Cyrl-CS" sz="1800" b="1" dirty="0">
                <a:latin typeface="Palatino Linotype" pitchFamily="18" charset="0"/>
              </a:rPr>
              <a:t>4</a:t>
            </a:r>
            <a:r>
              <a:rPr lang="en-US" sz="1800" b="1" dirty="0">
                <a:latin typeface="Palatino Linotype" pitchFamily="18" charset="0"/>
              </a:rPr>
              <a:t>a, C5a</a:t>
            </a:r>
            <a:r>
              <a:rPr lang="sr-Cyrl-CS" sz="1800" b="1" dirty="0">
                <a:latin typeface="Palatino Linotype" pitchFamily="18" charset="0"/>
              </a:rPr>
              <a:t> делују хемотактички на неутрофиле, ослобађају медијаторе запаљења из  леукоцита и делују на ендотел што омогућује улазак леукоцита и протеина плазме у ткиво- </a:t>
            </a:r>
            <a:r>
              <a:rPr lang="sr-Cyrl-CS" sz="1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запаљење</a:t>
            </a:r>
            <a:r>
              <a:rPr lang="en-US" sz="1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.</a:t>
            </a:r>
            <a:endParaRPr lang="en-US" sz="1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7" t="5284" r="33223" b="49567"/>
          <a:stretch/>
        </p:blipFill>
        <p:spPr>
          <a:xfrm>
            <a:off x="107504" y="836712"/>
            <a:ext cx="5388575" cy="602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3669"/>
            <a:ext cx="8229600" cy="981075"/>
          </a:xfrm>
        </p:spPr>
        <p:txBody>
          <a:bodyPr>
            <a:normAutofit/>
          </a:bodyPr>
          <a:lstStyle/>
          <a:p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Болести услед наследних дефицијенција протеина комплемента</a:t>
            </a:r>
            <a:endParaRPr lang="en-US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257800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Недостатак С3:</a:t>
            </a:r>
            <a:r>
              <a:rPr lang="sr-Cyrl-CS" sz="24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CS" sz="2400" b="1" dirty="0">
                <a:latin typeface="Palatino Linotype" pitchFamily="18" charset="0"/>
              </a:rPr>
              <a:t>велика осетљивост на инфекције фатална већ у првим годинама </a:t>
            </a:r>
            <a:r>
              <a:rPr lang="sr-Cyrl-CS" sz="2400" b="1" dirty="0" smtClean="0">
                <a:latin typeface="Palatino Linotype" pitchFamily="18" charset="0"/>
              </a:rPr>
              <a:t>живота</a:t>
            </a:r>
            <a:r>
              <a:rPr lang="en-US" sz="2400" b="1" dirty="0" smtClean="0">
                <a:latin typeface="Palatino Linotype" pitchFamily="18" charset="0"/>
              </a:rPr>
              <a:t>.</a:t>
            </a:r>
            <a:endParaRPr lang="sr-Cyrl-CS" sz="2400" b="1" dirty="0">
              <a:latin typeface="Palatino Linotype" pitchFamily="18" charset="0"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Недостатак С2 и С4: </a:t>
            </a:r>
            <a:r>
              <a:rPr lang="sr-Cyrl-CS" sz="2400" b="1" dirty="0">
                <a:latin typeface="Palatino Linotype" pitchFamily="18" charset="0"/>
              </a:rPr>
              <a:t>изненађујући нема велике последице (указује на већи значај алтернативног пута активације. Овде се јавља болест имунских комплекса јер је комплемент важан за њихову </a:t>
            </a:r>
            <a:r>
              <a:rPr lang="sr-Cyrl-CS" sz="2400" b="1" dirty="0" smtClean="0">
                <a:latin typeface="Palatino Linotype" pitchFamily="18" charset="0"/>
              </a:rPr>
              <a:t>елиминацију</a:t>
            </a:r>
            <a:r>
              <a:rPr lang="en-US" sz="2400" b="1" dirty="0" smtClean="0">
                <a:latin typeface="Palatino Linotype" pitchFamily="18" charset="0"/>
              </a:rPr>
              <a:t>.</a:t>
            </a:r>
            <a:endParaRPr lang="sr-Cyrl-CS" sz="2400" b="1" dirty="0">
              <a:latin typeface="Palatino Linotype" pitchFamily="18" charset="0"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Недостатак С9: </a:t>
            </a:r>
            <a:r>
              <a:rPr lang="sr-Cyrl-CS" sz="2400" b="1" dirty="0">
                <a:latin typeface="Palatino Linotype" pitchFamily="18" charset="0"/>
              </a:rPr>
              <a:t>повећана осетљивост на бактерије </a:t>
            </a:r>
            <a:r>
              <a:rPr lang="en-US" sz="2400" b="1" i="1" dirty="0" err="1">
                <a:latin typeface="Palatino Linotype" pitchFamily="18" charset="0"/>
              </a:rPr>
              <a:t>Neisseria</a:t>
            </a:r>
            <a:r>
              <a:rPr lang="en-US" sz="2400" b="1" i="1" dirty="0">
                <a:latin typeface="Palatino Linotype" pitchFamily="18" charset="0"/>
              </a:rPr>
              <a:t> spp.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675687" cy="765175"/>
          </a:xfrm>
        </p:spPr>
        <p:txBody>
          <a:bodyPr/>
          <a:lstStyle/>
          <a:p>
            <a:r>
              <a:rPr lang="sr-Cyrl-CS" sz="2800" b="1" dirty="0">
                <a:solidFill>
                  <a:schemeClr val="accent5">
                    <a:lumMod val="50000"/>
                  </a:schemeClr>
                </a:solidFill>
                <a:latin typeface="Palatino Linotype" pitchFamily="18" charset="0"/>
              </a:rPr>
              <a:t>Фазе и типови хуморалног имунског одговора</a:t>
            </a:r>
            <a:endParaRPr lang="en-US" sz="2800" b="1" dirty="0">
              <a:solidFill>
                <a:schemeClr val="accent5">
                  <a:lumMod val="50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214437"/>
            <a:ext cx="9036496" cy="5366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333375"/>
          </a:xfrm>
        </p:spPr>
        <p:txBody>
          <a:bodyPr>
            <a:noAutofit/>
          </a:bodyPr>
          <a:lstStyle/>
          <a:p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Регулација активације комплемента</a:t>
            </a:r>
            <a:endParaRPr lang="en-US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7501"/>
            <a:ext cx="9143999" cy="60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220072" y="3341038"/>
            <a:ext cx="392392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sr-Cyrl-CS" sz="1600" b="1" dirty="0">
                <a:latin typeface="Palatino Linotype" pitchFamily="18" charset="0"/>
              </a:rPr>
              <a:t>Ћелије сисара исказују регулаторне протеине који спречавају активацију комплемента и оштећења ткива </a:t>
            </a:r>
            <a:r>
              <a:rPr lang="sr-Cyrl-CS" sz="1600" b="1" dirty="0" smtClean="0">
                <a:latin typeface="Palatino Linotype" pitchFamily="18" charset="0"/>
              </a:rPr>
              <a:t>(микроорганизми </a:t>
            </a:r>
            <a:r>
              <a:rPr lang="sr-Cyrl-CS" sz="1600" b="1" dirty="0">
                <a:latin typeface="Palatino Linotype" pitchFamily="18" charset="0"/>
              </a:rPr>
              <a:t>на мембранама немају регулаторне </a:t>
            </a:r>
            <a:r>
              <a:rPr lang="sr-Cyrl-CS" sz="1600" b="1" dirty="0" smtClean="0">
                <a:latin typeface="Palatino Linotype" pitchFamily="18" charset="0"/>
              </a:rPr>
              <a:t>протеине)</a:t>
            </a:r>
            <a:endParaRPr lang="en-US" sz="1600" b="1" dirty="0">
              <a:latin typeface="Palatino Linotype" pitchFamily="18" charset="0"/>
            </a:endParaRPr>
          </a:p>
          <a:p>
            <a:r>
              <a:rPr lang="en-US" sz="1600" b="1" dirty="0" smtClean="0">
                <a:latin typeface="Palatino Linotype" pitchFamily="18" charset="0"/>
              </a:rPr>
              <a:t>DAF</a:t>
            </a:r>
            <a:r>
              <a:rPr lang="sr-Cyrl-CS" sz="1600" b="1" dirty="0" smtClean="0">
                <a:latin typeface="Palatino Linotype" pitchFamily="18" charset="0"/>
              </a:rPr>
              <a:t> </a:t>
            </a:r>
            <a:r>
              <a:rPr lang="en-US" sz="1600" b="1" dirty="0">
                <a:latin typeface="Palatino Linotype" pitchFamily="18" charset="0"/>
              </a:rPr>
              <a:t>- </a:t>
            </a:r>
            <a:r>
              <a:rPr lang="sr-Cyrl-CS" sz="1600" b="1" dirty="0">
                <a:latin typeface="Palatino Linotype" pitchFamily="18" charset="0"/>
              </a:rPr>
              <a:t>Фактор који убрзава распад</a:t>
            </a:r>
            <a:r>
              <a:rPr lang="en-US" sz="1600" b="1" dirty="0">
                <a:latin typeface="Palatino Linotype" pitchFamily="18" charset="0"/>
              </a:rPr>
              <a:t>:</a:t>
            </a:r>
            <a:r>
              <a:rPr lang="sr-Cyrl-CS" sz="1600" b="1" dirty="0">
                <a:latin typeface="Palatino Linotype" pitchFamily="18" charset="0"/>
              </a:rPr>
              <a:t> спречава везивање фактора В (као и </a:t>
            </a:r>
            <a:r>
              <a:rPr lang="en-US" sz="1600" b="1" dirty="0">
                <a:latin typeface="Palatino Linotype" pitchFamily="18" charset="0"/>
              </a:rPr>
              <a:t>C4b2b)</a:t>
            </a:r>
            <a:r>
              <a:rPr lang="sr-Cyrl-CS" sz="1600" b="1" dirty="0">
                <a:latin typeface="Palatino Linotype" pitchFamily="18" charset="0"/>
              </a:rPr>
              <a:t> за </a:t>
            </a:r>
            <a:r>
              <a:rPr lang="en-US" sz="1600" b="1" dirty="0">
                <a:latin typeface="Palatino Linotype" pitchFamily="18" charset="0"/>
              </a:rPr>
              <a:t>C</a:t>
            </a:r>
            <a:r>
              <a:rPr lang="sr-Cyrl-CS" sz="1600" b="1" dirty="0">
                <a:latin typeface="Palatino Linotype" pitchFamily="18" charset="0"/>
              </a:rPr>
              <a:t>3</a:t>
            </a:r>
            <a:r>
              <a:rPr lang="en-US" sz="1600" b="1" dirty="0">
                <a:latin typeface="Palatino Linotype" pitchFamily="18" charset="0"/>
              </a:rPr>
              <a:t>b</a:t>
            </a:r>
          </a:p>
          <a:p>
            <a:r>
              <a:rPr lang="en-US" sz="1600" b="1" dirty="0">
                <a:latin typeface="Palatino Linotype" pitchFamily="18" charset="0"/>
              </a:rPr>
              <a:t>MCP</a:t>
            </a:r>
            <a:r>
              <a:rPr lang="sr-Cyrl-CS" sz="1600" b="1" dirty="0">
                <a:latin typeface="Palatino Linotype" pitchFamily="18" charset="0"/>
              </a:rPr>
              <a:t> - Мембрански кофакторски протеин: кофактор Фактора </a:t>
            </a:r>
            <a:r>
              <a:rPr lang="en-US" sz="1600" b="1" dirty="0">
                <a:latin typeface="Palatino Linotype" pitchFamily="18" charset="0"/>
              </a:rPr>
              <a:t>I</a:t>
            </a:r>
            <a:r>
              <a:rPr lang="sr-Cyrl-CS" sz="1600" b="1" dirty="0">
                <a:latin typeface="Palatino Linotype" pitchFamily="18" charset="0"/>
              </a:rPr>
              <a:t> који разлаже </a:t>
            </a:r>
            <a:r>
              <a:rPr lang="en-US" sz="1600" b="1" dirty="0">
                <a:latin typeface="Palatino Linotype" pitchFamily="18" charset="0"/>
              </a:rPr>
              <a:t>C</a:t>
            </a:r>
            <a:r>
              <a:rPr lang="sr-Cyrl-CS" sz="1600" b="1" dirty="0">
                <a:latin typeface="Palatino Linotype" pitchFamily="18" charset="0"/>
              </a:rPr>
              <a:t>3</a:t>
            </a:r>
            <a:r>
              <a:rPr lang="en-US" sz="1600" b="1" dirty="0">
                <a:latin typeface="Palatino Linotype" pitchFamily="18" charset="0"/>
              </a:rPr>
              <a:t>b </a:t>
            </a:r>
            <a:r>
              <a:rPr lang="sr-Cyrl-CS" sz="1600" b="1" dirty="0">
                <a:latin typeface="Palatino Linotype" pitchFamily="18" charset="0"/>
              </a:rPr>
              <a:t>и </a:t>
            </a:r>
            <a:r>
              <a:rPr lang="en-US" sz="1600" b="1" dirty="0">
                <a:latin typeface="Palatino Linotype" pitchFamily="18" charset="0"/>
              </a:rPr>
              <a:t>C</a:t>
            </a:r>
            <a:r>
              <a:rPr lang="sr-Cyrl-CS" sz="1600" b="1" dirty="0">
                <a:latin typeface="Palatino Linotype" pitchFamily="18" charset="0"/>
              </a:rPr>
              <a:t>4</a:t>
            </a:r>
            <a:r>
              <a:rPr lang="en-US" sz="1600" b="1" dirty="0">
                <a:latin typeface="Palatino Linotype" pitchFamily="18" charset="0"/>
              </a:rPr>
              <a:t>b</a:t>
            </a:r>
          </a:p>
          <a:p>
            <a:r>
              <a:rPr lang="en-US" sz="1600" b="1" dirty="0">
                <a:latin typeface="Palatino Linotype" pitchFamily="18" charset="0"/>
              </a:rPr>
              <a:t>CR1 – </a:t>
            </a:r>
            <a:r>
              <a:rPr lang="sr-Cyrl-CS" sz="1600" b="1" dirty="0">
                <a:latin typeface="Palatino Linotype" pitchFamily="18" charset="0"/>
              </a:rPr>
              <a:t>делује на оба горња начина</a:t>
            </a:r>
            <a:endParaRPr lang="en-US" sz="1600" b="1" dirty="0">
              <a:latin typeface="Palatino Linotype" pitchFamily="18" charset="0"/>
            </a:endParaRPr>
          </a:p>
          <a:p>
            <a:r>
              <a:rPr lang="en-US" sz="1600" b="1" dirty="0">
                <a:latin typeface="Palatino Linotype" pitchFamily="18" charset="0"/>
              </a:rPr>
              <a:t>C1 INH</a:t>
            </a:r>
            <a:r>
              <a:rPr lang="sr-Cyrl-CS" sz="1600" b="1" dirty="0">
                <a:latin typeface="Palatino Linotype" pitchFamily="18" charset="0"/>
              </a:rPr>
              <a:t> – зауставља активацију </a:t>
            </a:r>
            <a:r>
              <a:rPr lang="en-US" sz="1600" b="1" dirty="0" smtClean="0">
                <a:latin typeface="Palatino Linotype" pitchFamily="18" charset="0"/>
              </a:rPr>
              <a:t>C1</a:t>
            </a:r>
            <a:endParaRPr lang="sr-Cyrl-CS" sz="16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9245"/>
            <a:ext cx="26277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Главни регулаторни протеини система комплемента и њихове функције</a:t>
            </a:r>
            <a:endParaRPr lang="en-US" sz="20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38" y="0"/>
            <a:ext cx="5976664" cy="6840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913"/>
            <a:ext cx="8640959" cy="1079500"/>
          </a:xfrm>
        </p:spPr>
        <p:txBody>
          <a:bodyPr>
            <a:noAutofit/>
          </a:bodyPr>
          <a:lstStyle/>
          <a:p>
            <a:r>
              <a:rPr lang="sr-Cyrl-CS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Болести услед наследних дефицијенција регулаторних протеина комплемента</a:t>
            </a:r>
            <a:endParaRPr lang="en-US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832"/>
            <a:ext cx="9144000" cy="3979267"/>
          </a:xfrm>
        </p:spPr>
        <p:txBody>
          <a:bodyPr>
            <a:noAutofit/>
          </a:bodyPr>
          <a:lstStyle/>
          <a:p>
            <a:endParaRPr lang="sr-Cyrl-CS" sz="2700" b="1" dirty="0">
              <a:latin typeface="Palatino Linotype" pitchFamily="18" charset="0"/>
            </a:endParaRPr>
          </a:p>
          <a:p>
            <a:endParaRPr lang="sr-Cyrl-CS" sz="2700" b="1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r-Cyrl-CS" sz="2400" b="1" dirty="0" smtClean="0">
                <a:latin typeface="Palatino Linotype" pitchFamily="18" charset="0"/>
              </a:rPr>
              <a:t>Дефицијенција </a:t>
            </a:r>
            <a:r>
              <a:rPr lang="en-US" sz="2400" b="1" dirty="0">
                <a:latin typeface="Palatino Linotype" pitchFamily="18" charset="0"/>
              </a:rPr>
              <a:t>C1 INH</a:t>
            </a:r>
            <a:r>
              <a:rPr lang="sr-Cyrl-CS" sz="2400" b="1" dirty="0">
                <a:latin typeface="Palatino Linotype" pitchFamily="18" charset="0"/>
              </a:rPr>
              <a:t>: </a:t>
            </a:r>
            <a:r>
              <a:rPr lang="sr-Cyrl-CS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хередитарни ангиоедем</a:t>
            </a:r>
            <a:endParaRPr lang="sr-Cyrl-CS" sz="2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endParaRPr lang="sr-Cyrl-CS" sz="2700" b="1" dirty="0">
              <a:solidFill>
                <a:srgbClr val="FFCC00"/>
              </a:solidFill>
              <a:latin typeface="Palatino Linotype" pitchFamily="18" charset="0"/>
            </a:endParaRPr>
          </a:p>
          <a:p>
            <a:pPr>
              <a:buFont typeface="Wingdings" pitchFamily="2" charset="2"/>
              <a:buNone/>
            </a:pPr>
            <a:endParaRPr lang="sr-Cyrl-CS" sz="2700" b="1" dirty="0">
              <a:solidFill>
                <a:srgbClr val="FF9933"/>
              </a:solidFill>
              <a:latin typeface="Palatino Linotype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r-Cyrl-CS" sz="2400" b="1" dirty="0" smtClean="0">
                <a:latin typeface="Palatino Linotype" pitchFamily="18" charset="0"/>
              </a:rPr>
              <a:t>Дефицијенција </a:t>
            </a:r>
            <a:r>
              <a:rPr lang="en-US" sz="2400" b="1" dirty="0">
                <a:latin typeface="Palatino Linotype" pitchFamily="18" charset="0"/>
              </a:rPr>
              <a:t>DAF (</a:t>
            </a:r>
            <a:r>
              <a:rPr lang="sr-Cyrl-CS" sz="2400" b="1" dirty="0">
                <a:latin typeface="Palatino Linotype" pitchFamily="18" charset="0"/>
              </a:rPr>
              <a:t>од енгл. </a:t>
            </a:r>
            <a:r>
              <a:rPr lang="en-US" sz="2400" b="1" i="1" dirty="0">
                <a:latin typeface="Palatino Linotype" pitchFamily="18" charset="0"/>
              </a:rPr>
              <a:t>Decay Accelerating Factor</a:t>
            </a:r>
            <a:r>
              <a:rPr lang="en-US" sz="2400" b="1" dirty="0">
                <a:latin typeface="Palatino Linotype" pitchFamily="18" charset="0"/>
              </a:rPr>
              <a:t>) </a:t>
            </a:r>
            <a:r>
              <a:rPr lang="sr-Cyrl-CS" sz="2400" b="1" dirty="0">
                <a:latin typeface="Palatino Linotype" pitchFamily="18" charset="0"/>
              </a:rPr>
              <a:t>и </a:t>
            </a:r>
            <a:r>
              <a:rPr lang="en-US" sz="2400" b="1" dirty="0">
                <a:latin typeface="Palatino Linotype" pitchFamily="18" charset="0"/>
              </a:rPr>
              <a:t> MCP (</a:t>
            </a:r>
            <a:r>
              <a:rPr lang="sr-Cyrl-CS" sz="2400" b="1" dirty="0">
                <a:latin typeface="Palatino Linotype" pitchFamily="18" charset="0"/>
              </a:rPr>
              <a:t>од енгл. </a:t>
            </a:r>
            <a:r>
              <a:rPr lang="en-US" sz="2400" b="1" i="1" dirty="0">
                <a:latin typeface="Palatino Linotype" pitchFamily="18" charset="0"/>
              </a:rPr>
              <a:t>Membrane Cofactor Protein</a:t>
            </a:r>
            <a:r>
              <a:rPr lang="en-US" sz="2400" b="1" dirty="0">
                <a:latin typeface="Palatino Linotype" pitchFamily="18" charset="0"/>
              </a:rPr>
              <a:t>): </a:t>
            </a:r>
            <a:r>
              <a:rPr lang="sr-Cyrl-CS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пароксизмална </a:t>
            </a:r>
            <a:r>
              <a:rPr lang="sr-Cyrl-C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ноћна хемоглобинурија</a:t>
            </a:r>
            <a:endParaRPr lang="en-US" sz="2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4495800" cy="685800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   </a:t>
            </a:r>
            <a:endParaRPr lang="sr-Cyrl-CS" sz="2400" b="1" dirty="0" smtClean="0">
              <a:latin typeface="Palatino Linotype" pitchFamily="18" charset="0"/>
            </a:endParaRPr>
          </a:p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dirty="0" smtClean="0">
                <a:latin typeface="Palatino Linotype" pitchFamily="18" charset="0"/>
              </a:rPr>
              <a:t> </a:t>
            </a:r>
            <a:r>
              <a:rPr lang="sr-Cyrl-CS" sz="2400" b="1" dirty="0">
                <a:latin typeface="Palatino Linotype" pitchFamily="18" charset="0"/>
              </a:rPr>
              <a:t>Хуморални одговор на </a:t>
            </a:r>
            <a:endParaRPr lang="en-US" sz="2400" b="1" dirty="0" smtClean="0">
              <a:latin typeface="Palatino Linotype" pitchFamily="18" charset="0"/>
            </a:endParaRPr>
          </a:p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dirty="0" smtClean="0">
                <a:solidFill>
                  <a:srgbClr val="800080"/>
                </a:solidFill>
                <a:latin typeface="Palatino Linotype" pitchFamily="18" charset="0"/>
              </a:rPr>
              <a:t>Т–зависне </a:t>
            </a:r>
            <a:r>
              <a:rPr lang="sr-Cyrl-CS" sz="2400" b="1" dirty="0">
                <a:solidFill>
                  <a:srgbClr val="800080"/>
                </a:solidFill>
                <a:latin typeface="Palatino Linotype" pitchFamily="18" charset="0"/>
              </a:rPr>
              <a:t>антигене</a:t>
            </a:r>
            <a:r>
              <a:rPr lang="sr-Cyrl-CS" sz="2400" b="1" dirty="0">
                <a:latin typeface="Palatino Linotype" pitchFamily="18" charset="0"/>
              </a:rPr>
              <a:t>:</a:t>
            </a:r>
            <a:endParaRPr lang="en-US" sz="2400" b="1" dirty="0">
              <a:latin typeface="Palatino Linotype" pitchFamily="18" charset="0"/>
            </a:endParaRPr>
          </a:p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endParaRPr lang="en-US" sz="2400" b="1" dirty="0">
              <a:latin typeface="Palatino Linotype" pitchFamily="18" charset="0"/>
            </a:endParaRPr>
          </a:p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endParaRPr lang="en-US" sz="2400" b="1" dirty="0">
              <a:latin typeface="Palatino Linotype" pitchFamily="18" charset="0"/>
            </a:endParaRPr>
          </a:p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ПРОТЕИНИ</a:t>
            </a:r>
          </a:p>
          <a:p>
            <a:pPr marL="609600" indent="-609600">
              <a:lnSpc>
                <a:spcPct val="80000"/>
              </a:lnSpc>
              <a:buClr>
                <a:srgbClr val="C00000"/>
              </a:buClr>
              <a:buFont typeface="+mj-lt"/>
              <a:buAutoNum type="arabicPeriod"/>
            </a:pPr>
            <a:endParaRPr lang="en-US" sz="2400" b="1" dirty="0" smtClean="0">
              <a:latin typeface="Palatino Linotype" pitchFamily="18" charset="0"/>
            </a:endParaRP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sr-Cyrl-CS" sz="2400" b="1" dirty="0" smtClean="0">
                <a:latin typeface="Palatino Linotype" pitchFamily="18" charset="0"/>
              </a:rPr>
              <a:t>Промена </a:t>
            </a:r>
            <a:r>
              <a:rPr lang="sr-Cyrl-CS" sz="2400" b="1" dirty="0">
                <a:latin typeface="Palatino Linotype" pitchFamily="18" charset="0"/>
              </a:rPr>
              <a:t>класе антитела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sr-Cyrl-CS" sz="2400" b="1" dirty="0">
                <a:latin typeface="Palatino Linotype" pitchFamily="18" charset="0"/>
              </a:rPr>
              <a:t>Сазревање </a:t>
            </a:r>
            <a:r>
              <a:rPr lang="sr-Cyrl-CS" sz="2400" b="1" dirty="0" smtClean="0">
                <a:latin typeface="Palatino Linotype" pitchFamily="18" charset="0"/>
              </a:rPr>
              <a:t>афинитета антитела</a:t>
            </a:r>
            <a:endParaRPr lang="sr-Cyrl-CS" sz="2400" b="1" dirty="0">
              <a:latin typeface="Palatino Linotype" pitchFamily="18" charset="0"/>
            </a:endParaRP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sr-Cyrl-CS" sz="2400" b="1" dirty="0">
                <a:latin typeface="Palatino Linotype" pitchFamily="18" charset="0"/>
              </a:rPr>
              <a:t>Настанак меморијских В лимфоцита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0"/>
            <a:ext cx="4643437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    </a:t>
            </a:r>
            <a:endParaRPr lang="sr-Cyrl-CS" sz="2400" b="1" dirty="0" smtClean="0">
              <a:latin typeface="Palatino Linotype" pitchFamily="18" charset="0"/>
            </a:endParaRP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dirty="0" smtClean="0">
                <a:latin typeface="Palatino Linotype" pitchFamily="18" charset="0"/>
              </a:rPr>
              <a:t>Хуморални </a:t>
            </a:r>
            <a:r>
              <a:rPr lang="sr-Cyrl-CS" sz="2400" b="1" dirty="0">
                <a:latin typeface="Palatino Linotype" pitchFamily="18" charset="0"/>
              </a:rPr>
              <a:t>одговор на </a:t>
            </a: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dirty="0">
                <a:solidFill>
                  <a:srgbClr val="800080"/>
                </a:solidFill>
                <a:latin typeface="Palatino Linotype" pitchFamily="18" charset="0"/>
              </a:rPr>
              <a:t>Т–независне антигене</a:t>
            </a:r>
            <a:r>
              <a:rPr lang="sr-Cyrl-CS" sz="2400" b="1" dirty="0" smtClean="0">
                <a:latin typeface="Palatino Linotype" pitchFamily="18" charset="0"/>
              </a:rPr>
              <a:t>:</a:t>
            </a:r>
            <a:endParaRPr lang="sr-Cyrl-CS" sz="2400" b="1" dirty="0">
              <a:latin typeface="Palatino Linotype" pitchFamily="18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endParaRPr lang="en-US" sz="2400" b="1" dirty="0">
              <a:latin typeface="Palatino Linotype" pitchFamily="18" charset="0"/>
            </a:endParaRP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endParaRPr lang="en-US" sz="2400" b="1" dirty="0">
              <a:latin typeface="Palatino Linotype" pitchFamily="18" charset="0"/>
            </a:endParaRP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dirty="0" smtClean="0">
                <a:latin typeface="Palatino Linotype" pitchFamily="18" charset="0"/>
              </a:rPr>
              <a:t>НИСУ </a:t>
            </a:r>
            <a:r>
              <a:rPr lang="sr-Cyrl-CS" sz="2400" b="1" dirty="0">
                <a:latin typeface="Palatino Linotype" pitchFamily="18" charset="0"/>
              </a:rPr>
              <a:t>ПРОТЕИНИ</a:t>
            </a: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sr-Cyrl-CS" sz="2400" b="1" dirty="0" smtClean="0">
                <a:latin typeface="Palatino Linotype" pitchFamily="18" charset="0"/>
              </a:rPr>
              <a:t>Нема, </a:t>
            </a:r>
            <a:r>
              <a:rPr lang="sr-Cyrl-CS" sz="2400" b="1" dirty="0">
                <a:latin typeface="Palatino Linotype" pitchFamily="18" charset="0"/>
              </a:rPr>
              <a:t>или је слабо изражена промена  класе антитела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sr-Cyrl-CS" sz="2400" b="1" dirty="0" smtClean="0">
                <a:latin typeface="Palatino Linotype" pitchFamily="18" charset="0"/>
              </a:rPr>
              <a:t>Нема, </a:t>
            </a:r>
            <a:r>
              <a:rPr lang="sr-Cyrl-CS" sz="2400" b="1" dirty="0">
                <a:latin typeface="Palatino Linotype" pitchFamily="18" charset="0"/>
              </a:rPr>
              <a:t>или је слабо изражено сазревање афинитета антитела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sr-Cyrl-CS" sz="2400" b="1" dirty="0">
                <a:latin typeface="Palatino Linotype" pitchFamily="18" charset="0"/>
              </a:rPr>
              <a:t>Углавном нема меморијских В лимфоцита</a:t>
            </a:r>
          </a:p>
          <a:p>
            <a:pPr marL="533400" indent="-533400">
              <a:lnSpc>
                <a:spcPct val="80000"/>
              </a:lnSpc>
              <a:buClr>
                <a:srgbClr val="CCECFF"/>
              </a:buClr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НЕМА СЕКУНДАРНОГ ОДГОВОРА</a:t>
            </a:r>
            <a:endParaRPr lang="en-US" sz="24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6513" y="332656"/>
            <a:ext cx="9145588" cy="6480894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sr-Cyrl-CS" sz="2800" b="1" dirty="0">
                <a:latin typeface="Palatino Linotype" pitchFamily="18" charset="0"/>
              </a:rPr>
              <a:t>СУБПОПУЛАЦИЈЕ В ЛИМФОЦИТА</a:t>
            </a:r>
          </a:p>
          <a:p>
            <a:pPr algn="ctr">
              <a:buFont typeface="Wingdings" pitchFamily="2" charset="2"/>
              <a:buNone/>
            </a:pP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66849"/>
            <a:ext cx="8869524" cy="455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79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7636707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53162" y="116632"/>
            <a:ext cx="88376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Својства примарног и секундарног хуморалног имунског одговора</a:t>
            </a:r>
            <a:endParaRPr lang="en-US" sz="20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sr-Cyrl-CS" sz="2800" b="1" dirty="0">
                <a:latin typeface="Palatino Linotype" pitchFamily="18" charset="0"/>
              </a:rPr>
              <a:t/>
            </a:r>
            <a:br>
              <a:rPr lang="sr-Cyrl-CS" sz="2800" b="1" dirty="0">
                <a:latin typeface="Palatino Linotype" pitchFamily="18" charset="0"/>
              </a:rPr>
            </a:br>
            <a:r>
              <a:rPr lang="sr-Cyrl-CS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Хуморални </a:t>
            </a:r>
            <a:r>
              <a:rPr lang="sr-Cyrl-CS" sz="28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имунски одговор...</a:t>
            </a:r>
            <a:r>
              <a:rPr lang="sr-Cyrl-CS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/>
            </a:r>
            <a:br>
              <a:rPr lang="sr-Cyrl-CS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</a:br>
            <a:endParaRPr lang="en-US" sz="28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337" y="1484784"/>
            <a:ext cx="8569325" cy="492514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endParaRPr lang="sr-Cyrl-CS" sz="2400" b="1" dirty="0" smtClean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sr-Cyrl-CS" sz="30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...почиње у лимфном ткиву, када В лимфоцит препозна </a:t>
            </a:r>
            <a:r>
              <a:rPr lang="sr-Cyrl-CS" sz="30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НАТИВНИ</a:t>
            </a:r>
            <a:r>
              <a:rPr lang="sr-Cyrl-CS" sz="30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антиген.</a:t>
            </a:r>
          </a:p>
          <a:p>
            <a:pPr algn="r"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Антигени микроорганизама се из ткива лимфом </a:t>
            </a:r>
          </a:p>
          <a:p>
            <a:pPr algn="r"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или путем крви транспортују и концентришу </a:t>
            </a:r>
          </a:p>
          <a:p>
            <a:pPr algn="r"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у фоликулима и маргиналним зонама </a:t>
            </a:r>
          </a:p>
          <a:p>
            <a:pPr algn="r"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периферних лимфних органа...</a:t>
            </a:r>
          </a:p>
          <a:p>
            <a:pPr algn="r"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...ту их препознају В лимфоцити специфични за антиген...</a:t>
            </a:r>
          </a:p>
          <a:p>
            <a:pPr algn="r"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sr-Cyrl-CS" sz="2400" b="1" dirty="0">
                <a:latin typeface="Palatino Linotype" pitchFamily="18" charset="0"/>
              </a:rPr>
              <a:t>...што покреће сигналне путеве односно активацију ћелије...</a:t>
            </a:r>
          </a:p>
          <a:p>
            <a:pPr algn="r">
              <a:buFont typeface="Wingdings" pitchFamily="2" charset="2"/>
              <a:buNone/>
            </a:pPr>
            <a:endParaRPr lang="sr-Cyrl-CS" sz="2400" b="1" dirty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endParaRPr lang="sr-Cyrl-CS" sz="2400" b="1" dirty="0" smtClean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endParaRPr lang="sr-Cyrl-CS" sz="2400" b="1" dirty="0" smtClean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endParaRPr lang="sr-Cyrl-CS" sz="2400" b="1" dirty="0" smtClean="0">
              <a:latin typeface="Palatino Linotype" pitchFamily="18" charset="0"/>
            </a:endParaRPr>
          </a:p>
          <a:p>
            <a:pPr algn="r">
              <a:buFont typeface="Wingdings" pitchFamily="2" charset="2"/>
              <a:buNone/>
            </a:pPr>
            <a:endParaRPr lang="sr-Cyrl-CS" sz="2400" b="1" dirty="0" smtClean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90"/>
            <a:ext cx="8229600" cy="1368152"/>
          </a:xfrm>
        </p:spPr>
        <p:txBody>
          <a:bodyPr>
            <a:normAutofit/>
          </a:bodyPr>
          <a:lstStyle/>
          <a:p>
            <a:r>
              <a:rPr lang="sr-Cyrl-CS" sz="2400" b="1" dirty="0">
                <a:solidFill>
                  <a:srgbClr val="800080"/>
                </a:solidFill>
                <a:latin typeface="Palatino Linotype" pitchFamily="18" charset="0"/>
              </a:rPr>
              <a:t>Како у одговору на протеинске, тако и у одговору на непротеинске антигене активација </a:t>
            </a:r>
            <a:r>
              <a:rPr lang="sr-Cyrl-CS" sz="2400" b="1" dirty="0" smtClean="0">
                <a:solidFill>
                  <a:srgbClr val="800080"/>
                </a:solidFill>
                <a:latin typeface="Palatino Linotype" pitchFamily="18" charset="0"/>
              </a:rPr>
              <a:t>В лимфоцита </a:t>
            </a:r>
            <a:r>
              <a:rPr lang="sr-Cyrl-CS" sz="2400" b="1" dirty="0">
                <a:solidFill>
                  <a:srgbClr val="800080"/>
                </a:solidFill>
                <a:latin typeface="Palatino Linotype" pitchFamily="18" charset="0"/>
              </a:rPr>
              <a:t>захтева и додатне (друге) сигнале</a:t>
            </a:r>
            <a:r>
              <a:rPr lang="sr-Cyrl-CS" sz="2400" b="1" dirty="0" smtClean="0">
                <a:solidFill>
                  <a:srgbClr val="800080"/>
                </a:solidFill>
                <a:latin typeface="Palatino Linotype" pitchFamily="18" charset="0"/>
              </a:rPr>
              <a:t>.</a:t>
            </a:r>
            <a:endParaRPr lang="en-US" sz="2400" dirty="0">
              <a:solidFill>
                <a:srgbClr val="80008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84" y="1391042"/>
            <a:ext cx="7418832" cy="5273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741" y="0"/>
            <a:ext cx="9114777" cy="908720"/>
          </a:xfrm>
        </p:spPr>
        <p:txBody>
          <a:bodyPr>
            <a:normAutofit fontScale="90000"/>
          </a:bodyPr>
          <a:lstStyle/>
          <a:p>
            <a:r>
              <a:rPr lang="sr-Cyrl-CS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Функционалне последице активације В лимфоцита антигеном</a:t>
            </a:r>
            <a:r>
              <a:rPr lang="en-US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: </a:t>
            </a:r>
            <a:r>
              <a:rPr lang="sr-Cyrl-CS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ПРОЛИФЕРАЦИЈА </a:t>
            </a:r>
            <a:r>
              <a:rPr lang="sr-Cyrl-C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и ДИФЕРЕНЦИЈАЦИЈА </a:t>
            </a:r>
            <a:br>
              <a:rPr lang="sr-Cyrl-C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</a:br>
            <a:r>
              <a:rPr lang="sr-Cyrl-C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 лимфоцита</a:t>
            </a:r>
            <a:endParaRPr lang="en-US" sz="24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1700808"/>
            <a:ext cx="3058666" cy="4897214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b="1" dirty="0">
                <a:latin typeface="Palatino Linotype" pitchFamily="18" charset="0"/>
              </a:rPr>
              <a:t>В лимфоцити у одговору на Т – </a:t>
            </a:r>
            <a:r>
              <a:rPr lang="sr-Cyrl-CS" sz="2000" b="1" dirty="0">
                <a:solidFill>
                  <a:schemeClr val="accent2">
                    <a:lumMod val="75000"/>
                  </a:schemeClr>
                </a:solidFill>
                <a:latin typeface="Palatino Linotype" pitchFamily="18" charset="0"/>
              </a:rPr>
              <a:t>независне антигене </a:t>
            </a:r>
            <a:r>
              <a:rPr lang="sr-Cyrl-CS" sz="2000" b="1" dirty="0">
                <a:latin typeface="Palatino Linotype" pitchFamily="18" charset="0"/>
              </a:rPr>
              <a:t>синтетишу више </a:t>
            </a:r>
            <a:r>
              <a:rPr lang="en-US" sz="2000" b="1" dirty="0" err="1">
                <a:latin typeface="Palatino Linotype" pitchFamily="18" charset="0"/>
              </a:rPr>
              <a:t>IgM</a:t>
            </a:r>
            <a:r>
              <a:rPr lang="en-US" sz="2000" b="1" dirty="0">
                <a:latin typeface="Palatino Linotype" pitchFamily="18" charset="0"/>
              </a:rPr>
              <a:t> </a:t>
            </a:r>
            <a:r>
              <a:rPr lang="sr-Cyrl-CS" sz="2000" b="1" dirty="0">
                <a:latin typeface="Palatino Linotype" pitchFamily="18" charset="0"/>
              </a:rPr>
              <a:t>антитела и почињу да их секретују– рани хуморални </a:t>
            </a:r>
            <a:r>
              <a:rPr lang="sr-Cyrl-CS" sz="2000" b="1" dirty="0" smtClean="0">
                <a:latin typeface="Palatino Linotype" pitchFamily="18" charset="0"/>
              </a:rPr>
              <a:t>имунски </a:t>
            </a:r>
            <a:r>
              <a:rPr lang="sr-Cyrl-CS" sz="2000" b="1" dirty="0">
                <a:latin typeface="Palatino Linotype" pitchFamily="18" charset="0"/>
              </a:rPr>
              <a:t>одговор.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sr-Cyrl-CS" sz="2000" b="1" dirty="0">
              <a:latin typeface="Palatino Linotype" pitchFamily="18" charset="0"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b="1" dirty="0">
                <a:latin typeface="Palatino Linotype" pitchFamily="18" charset="0"/>
              </a:rPr>
              <a:t>Осим </a:t>
            </a:r>
            <a:r>
              <a:rPr lang="sr-Cyrl-CS" sz="2000" b="1" dirty="0" smtClean="0">
                <a:latin typeface="Palatino Linotype" pitchFamily="18" charset="0"/>
              </a:rPr>
              <a:t>пролиферације </a:t>
            </a:r>
            <a:r>
              <a:rPr lang="sr-Cyrl-CS" sz="2000" b="1" dirty="0">
                <a:latin typeface="Palatino Linotype" pitchFamily="18" charset="0"/>
              </a:rPr>
              <a:t>и </a:t>
            </a:r>
            <a:r>
              <a:rPr lang="sr-Cyrl-CS" sz="2000" b="1" dirty="0" smtClean="0">
                <a:latin typeface="Palatino Linotype" pitchFamily="18" charset="0"/>
              </a:rPr>
              <a:t>диференцијације </a:t>
            </a:r>
            <a:r>
              <a:rPr lang="sr-Cyrl-CS" sz="2000" b="1" dirty="0">
                <a:latin typeface="Palatino Linotype" pitchFamily="18" charset="0"/>
              </a:rPr>
              <a:t>В лимфоцит се припрема за кооперацију са Т лимфоцитима (</a:t>
            </a:r>
            <a:r>
              <a:rPr lang="sr-Cyrl-CS" sz="2000" b="1" dirty="0">
                <a:solidFill>
                  <a:schemeClr val="accent2">
                    <a:lumMod val="75000"/>
                  </a:schemeClr>
                </a:solidFill>
                <a:latin typeface="Palatino Linotype" pitchFamily="18" charset="0"/>
              </a:rPr>
              <a:t>протеински антигени</a:t>
            </a:r>
            <a:r>
              <a:rPr lang="sr-Cyrl-CS" sz="2000" b="1" dirty="0">
                <a:latin typeface="Palatino Linotype" pitchFamily="18" charset="0"/>
              </a:rPr>
              <a:t>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908720"/>
            <a:ext cx="6228184" cy="5919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latino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2986</TotalTime>
  <Words>1450</Words>
  <Application>Microsoft Office PowerPoint</Application>
  <PresentationFormat>On-screen Show (4:3)</PresentationFormat>
  <Paragraphs>213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Palatino Linotype</vt:lpstr>
      <vt:lpstr>Wingdings</vt:lpstr>
      <vt:lpstr>Office Theme</vt:lpstr>
      <vt:lpstr>НАСТАВНА ЈЕДИНИЦА 5</vt:lpstr>
      <vt:lpstr>PowerPoint Presentation</vt:lpstr>
      <vt:lpstr>Фазе и типови хуморалног имунског одговора</vt:lpstr>
      <vt:lpstr>PowerPoint Presentation</vt:lpstr>
      <vt:lpstr>PowerPoint Presentation</vt:lpstr>
      <vt:lpstr>PowerPoint Presentation</vt:lpstr>
      <vt:lpstr> Хуморални имунски одговор... </vt:lpstr>
      <vt:lpstr>Како у одговору на протеинске, тако и у одговору на непротеинске антигене активација В лимфоцита захтева и додатне (друге) сигнале.</vt:lpstr>
      <vt:lpstr>Функционалне последице активације В лимфоцита антигеном: ПРОЛИФЕРАЦИЈА и ДИФЕРЕНЦИЈАЦИЈА  В лимфоцита</vt:lpstr>
      <vt:lpstr>МИГРАЦИЈА и ИНТЕРАКЦИЈА CD4+Th и В лимфоцита у одговору на протеинске (Т зависне) антигене </vt:lpstr>
      <vt:lpstr>В лимфоцит ПРИКАЗУЈЕ пептид CD4+Th лимфоцитима</vt:lpstr>
      <vt:lpstr>CD4+Th костимулаторима и цитокинима ДОДАТНО АКТИВИРА В лимфоцит... </vt:lpstr>
      <vt:lpstr>CD4+Th индукује ПРОМЕНУ КЛАСЕ антитела које синтетише В лимфоцит </vt:lpstr>
      <vt:lpstr>САЗРЕВАЊЕ АФИНИТЕТА антитела…</vt:lpstr>
      <vt:lpstr>Хуморални одговор на Т– независне антигене:</vt:lpstr>
      <vt:lpstr>PowerPoint Presentation</vt:lpstr>
      <vt:lpstr>Ефекторски механизми хуморалне имуности</vt:lpstr>
      <vt:lpstr>Особине антитела које су битне за њихове ефекторске функције</vt:lpstr>
      <vt:lpstr>Особине антитела које су битне за њихове ефекторске функције</vt:lpstr>
      <vt:lpstr>Ефекторске функције антитела</vt:lpstr>
      <vt:lpstr>Неутрализација микроорганизама и њихових токсина</vt:lpstr>
      <vt:lpstr>Опсонизација</vt:lpstr>
      <vt:lpstr>Ћелијска цитотоксичност зависна од антитела (ADCC)</vt:lpstr>
      <vt:lpstr>IgE и IgА у реакцијама посредованим еозинофилима и мастоцитима</vt:lpstr>
      <vt:lpstr>Активација система комплемента</vt:lpstr>
      <vt:lpstr>Путеви активације комплемента (рана фаза)</vt:lpstr>
      <vt:lpstr>Касна фаза активације комплемента </vt:lpstr>
      <vt:lpstr>Функције комплемента (биолошке последице активације комплемента)</vt:lpstr>
      <vt:lpstr>Болести услед наследних дефицијенција протеина комплемента</vt:lpstr>
      <vt:lpstr>Регулација активације комплемента</vt:lpstr>
      <vt:lpstr>PowerPoint Presentation</vt:lpstr>
      <vt:lpstr>Болести услед наследних дефицијенција регулаторних протеина комплемента</vt:lpstr>
    </vt:vector>
  </TitlesOfParts>
  <Company>PORTABLE-PC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 1</dc:title>
  <dc:creator>Marija Milovanovic</dc:creator>
  <cp:lastModifiedBy>Home</cp:lastModifiedBy>
  <cp:revision>95</cp:revision>
  <dcterms:created xsi:type="dcterms:W3CDTF">2013-02-14T16:17:43Z</dcterms:created>
  <dcterms:modified xsi:type="dcterms:W3CDTF">2020-09-15T07:06:37Z</dcterms:modified>
</cp:coreProperties>
</file>